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98" r:id="rId4"/>
    <p:sldId id="257" r:id="rId5"/>
    <p:sldId id="276" r:id="rId6"/>
    <p:sldId id="278" r:id="rId7"/>
    <p:sldId id="279" r:id="rId8"/>
    <p:sldId id="280" r:id="rId9"/>
    <p:sldId id="290" r:id="rId10"/>
    <p:sldId id="300" r:id="rId11"/>
    <p:sldId id="275" r:id="rId12"/>
    <p:sldId id="277" r:id="rId13"/>
    <p:sldId id="281" r:id="rId14"/>
    <p:sldId id="282" r:id="rId15"/>
    <p:sldId id="274" r:id="rId16"/>
    <p:sldId id="283" r:id="rId17"/>
    <p:sldId id="295" r:id="rId18"/>
    <p:sldId id="273" r:id="rId19"/>
    <p:sldId id="272" r:id="rId20"/>
    <p:sldId id="284" r:id="rId21"/>
    <p:sldId id="285" r:id="rId22"/>
    <p:sldId id="292" r:id="rId23"/>
    <p:sldId id="286" r:id="rId24"/>
    <p:sldId id="291" r:id="rId25"/>
    <p:sldId id="271" r:id="rId26"/>
    <p:sldId id="270" r:id="rId27"/>
    <p:sldId id="287" r:id="rId28"/>
    <p:sldId id="288" r:id="rId29"/>
    <p:sldId id="269" r:id="rId30"/>
    <p:sldId id="259" r:id="rId31"/>
    <p:sldId id="299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996633"/>
    <a:srgbClr val="663300"/>
    <a:srgbClr val="00FF00"/>
    <a:srgbClr val="9933FF"/>
    <a:srgbClr val="006699"/>
    <a:srgbClr val="0000CC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78E7A-2B46-4785-AEDE-F727F528195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845806479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BF53-A3B1-48E0-B636-085AFAC1869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547021053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1A542-3BD8-4B16-B2A4-056749F30AB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524095551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9B370-0E5E-4DEC-9DDC-0138B628ADE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177376616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54613-9908-448E-A66A-0528E6B82AE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466976403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81087-6C6D-48A3-AB67-25CBC54D83CA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451933580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68C66-7760-428F-9D35-AF10047A79FB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607219472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05DBD-260A-46CE-BCEF-8DF3919CC74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027700343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25423-49E5-476B-A874-03B53AE9F7B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653287108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3917B-34BD-4921-B69A-39A5670C117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63419947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C04B-2941-4409-BC61-88C76C366BA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269466600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736E84-39CD-4404-A00A-3484E4D50B0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21494;&#20961;1\&#23431;&#23449;&#30340;&#36215;&#28304;\&#31532;&#20845;&#35762;%20&#36229;&#26032;&#26143;\&#35270;&#39057;\&#21333;&#26143;&#36229;&#26032;&#26143;.mpg" TargetMode="External"/><Relationship Id="rId5" Type="http://schemas.openxmlformats.org/officeDocument/2006/relationships/image" Target="../media/image2.pn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21494;&#20961;1\&#23431;&#23449;&#30340;&#36215;&#28304;\&#31532;&#20845;&#35762;%20&#36229;&#26032;&#26143;\&#35270;&#39057;\&#20285;&#39532;&#23556;&#32447;&#26292;.mp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audio" Target="../media/audio1.wav"/><Relationship Id="rId7" Type="http://schemas.openxmlformats.org/officeDocument/2006/relationships/slide" Target="slide5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5.xml"/><Relationship Id="rId10" Type="http://schemas.openxmlformats.org/officeDocument/2006/relationships/slide" Target="slide19.xml"/><Relationship Id="rId4" Type="http://schemas.openxmlformats.org/officeDocument/2006/relationships/slide" Target="slide26.xml"/><Relationship Id="rId9" Type="http://schemas.openxmlformats.org/officeDocument/2006/relationships/slide" Target="slide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21494;&#20961;1\&#23431;&#23449;&#30340;&#36215;&#28304;\&#31532;&#20845;&#35762;%20&#36229;&#26032;&#26143;\&#35270;&#39057;\1a&#22411;&#36229;&#26032;&#26143;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5"/>
          <p:cNvSpPr>
            <a:spLocks noChangeArrowheads="1"/>
          </p:cNvSpPr>
          <p:nvPr/>
        </p:nvSpPr>
        <p:spPr bwMode="auto">
          <a:xfrm>
            <a:off x="828675" y="1196975"/>
            <a:ext cx="442460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6600" b="1" dirty="0">
                <a:solidFill>
                  <a:srgbClr val="00FF00"/>
                </a:solidFill>
                <a:ea typeface="华文彩云" pitchFamily="2" charset="-122"/>
              </a:rPr>
              <a:t>宇宙的起源</a:t>
            </a:r>
          </a:p>
        </p:txBody>
      </p:sp>
      <p:sp>
        <p:nvSpPr>
          <p:cNvPr id="2051" name="矩形 6"/>
          <p:cNvSpPr>
            <a:spLocks noChangeArrowheads="1"/>
          </p:cNvSpPr>
          <p:nvPr/>
        </p:nvSpPr>
        <p:spPr bwMode="auto">
          <a:xfrm>
            <a:off x="3300413" y="3255963"/>
            <a:ext cx="3719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FFC000"/>
                </a:solidFill>
                <a:latin typeface="方正启体简体" pitchFamily="1" charset="-122"/>
                <a:ea typeface="方正启体简体" pitchFamily="1" charset="-122"/>
              </a:rPr>
              <a:t>第六讲   超新星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d5947d35a5c3c3be4370080ca2b56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777" y="185705"/>
            <a:ext cx="7739599" cy="6411647"/>
          </a:xfrm>
          <a:prstGeom prst="rect">
            <a:avLst/>
          </a:prstGeom>
          <a:ln w="76200">
            <a:solidFill>
              <a:srgbClr val="CCFF66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8143900" y="1000108"/>
            <a:ext cx="6477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4400" dirty="0" err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Ia</a:t>
            </a:r>
            <a:endParaRPr lang="en-US" altLang="zh-CN" sz="44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zh-CN" altLang="en-US" sz="44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型超新星</a:t>
            </a:r>
          </a:p>
        </p:txBody>
      </p:sp>
      <p:sp>
        <p:nvSpPr>
          <p:cNvPr id="10244" name="动作按钮: 第一张 6">
            <a:hlinkClick r:id="rId3" action="ppaction://hlinksldjump" highlightClick="1">
              <a:snd r:embed="rId4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5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7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79388" y="115888"/>
            <a:ext cx="8820150" cy="661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单星超新星</a:t>
            </a:r>
            <a:endParaRPr lang="en-US" altLang="zh-CN" sz="4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重量远大于太阳的单星才可能成为超新星，这些巨星确实存在，有的比太阳重数十倍，有的重数百倍。越重的恒星，燃烧得越快，一旦这些庞然大物开始衰老、消亡，他们内部的核反应便会加速。</a:t>
            </a:r>
            <a:endParaRPr lang="en-US" altLang="zh-CN" sz="320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与双子超新星不同的是，巨型单星在爆炸之前，就创造了大量的元素，一旦它们将氢气转化成氦气，氦气将转化成碳，碳再转化成氧，它们就不会塌缩成白矮星。相反，这颗巨星会继续燃烧，在其内核深处形成一层层的新元素。这些元素是搭建宇宙的原材料，但它们此刻仍被困在巨星内部，不过它们最终都得以挣脱出来。引发</a:t>
            </a: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动作按钮: 第一张 2">
            <a:hlinkClick r:id="rId3" action="ppaction://hlinksldjump" highlightClick="1">
              <a:snd r:embed="rId4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79388" y="188913"/>
            <a:ext cx="8785225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单个巨星爆炸并释放出新元素的导火索正是同样引发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Ⅰa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型超新星爆炸的铁元素，铁耗尽了恒星核聚变产生的所有能量，没有了核聚变能量向外扩张的压力，引力便开始向内挤压巨星，巨星无法逃脱灭亡的命运。理论物理学家罗伯特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•P•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科什纳博士说：“恒星毁灭前的景象非常壮观，恒星也许经历了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1000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万年才成为超新星，但是最后的一刻来得非常迅速，一旦具备了铁质内核，失去力量的平衡，它就会在一毫秒内塌缩，就如同从地球变成曼哈顿那么小。塌缩的同时，它以三分之一光速的速度移动。”恒星变得极不稳定，巨大的引力引起内核塌缩，这一过程释放出巨大的能量，致使内部的原子也开始挤压到一起。单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89646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星超新星的爆炸穿透了恒星的外层，在此过程中创造出了比铁重的新元素：铁变成钴，钴变成镍，然后继续变成金、铂和铀。然而爆炸十分短暂，只制造了少量的重元素，这也是如今它们如此稀少的原因，超新星把这些新元素喷射到数十亿公里外的太空中。</a:t>
            </a:r>
            <a:endParaRPr lang="en-US" altLang="zh-CN" sz="320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下面，让我们观看</a:t>
            </a:r>
            <a:r>
              <a:rPr lang="en-US" altLang="zh-CN" sz="3200" u="sng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《</a:t>
            </a:r>
            <a:r>
              <a:rPr lang="zh-CN" altLang="en-US" sz="3200" u="sng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了解宇宙如何运行</a:t>
            </a:r>
            <a:r>
              <a:rPr lang="en-US" altLang="zh-CN" sz="3200" u="sng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》</a:t>
            </a:r>
            <a:r>
              <a:rPr lang="zh-CN" altLang="en-US" sz="3200" u="sng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中关于单星超新星的描述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。</a:t>
            </a:r>
          </a:p>
          <a:p>
            <a:pPr eaLnBrk="1" hangingPunct="1"/>
            <a:endParaRPr lang="zh-CN" altLang="en-US" sz="3200"/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动作按钮: 第一张 4">
            <a:hlinkClick r:id="rId3" action="ppaction://hlinksldjump" highlightClick="1">
              <a:snd r:embed="rId4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6021388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" name="单星超新星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6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9388" y="188913"/>
            <a:ext cx="8856662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二、超新星爆炸的遗骸</a:t>
            </a:r>
            <a:endParaRPr lang="en-US" altLang="zh-CN" sz="4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巨星经历了超新星爆炸，并不一定意味着终结，有时候会留下爆炸的遗骸，遗骸的种类取决于恒星的大小。</a:t>
            </a:r>
            <a:endParaRPr lang="en-US" altLang="zh-CN" sz="320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</a:t>
            </a:r>
            <a:r>
              <a:rPr lang="en-US" altLang="zh-CN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脉冲星</a:t>
            </a:r>
            <a:endParaRPr lang="en-US" altLang="zh-CN" sz="4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比太阳大八倍的恒星，在超新星爆炸后会留下一颗中子星，这是宇宙中最奇特的物体之一。当一颗巨星变成超新星时，其内核从一颗行星大小被挤压到只有城市大小，内核承受的压力十分强烈，内部的原子也挤压到了一起，当原子被紧紧挤压时，中间不留任何空隙，内核累积的巨大能量需要得到宣泄，内核爆炸摧毁了恒星的外层。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动作按钮: 第一张 2">
            <a:hlinkClick r:id="rId3" action="ppaction://hlinksldjump" highlightClick="1">
              <a:snd r:embed="rId4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79388" y="260350"/>
            <a:ext cx="889317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理论物理学家罗伯特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•P•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科什纳博士说：“质量极大的恒星被压缩成体积极小的中子星，可想而知它的密度高得惊人。”一茶匙大小的中子星有一亿吨重，很难想像，跟恒星一样重的中子星却只有纽约市那么大，它们还在迅速旋转。有些中子星旋转得非常快，放射出巨大的脉冲能量束，从形体的南北极爆发出来，这样的中子星被称为脉冲星。</a:t>
            </a:r>
          </a:p>
          <a:p>
            <a:pPr eaLnBrk="1" hangingPunct="1"/>
            <a:endParaRPr lang="zh-CN" altLang="en-US"/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(《了解宇宙如何运行》第8集：超新星_360P (1).f4v)[00.21.42.80]_2345看图王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921495" y="404664"/>
            <a:ext cx="7322913" cy="4824536"/>
          </a:xfrm>
          <a:prstGeom prst="rect">
            <a:avLst/>
          </a:prstGeom>
          <a:ln w="38100"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827088" y="5300663"/>
            <a:ext cx="84978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800" b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蟹状星云中心的一颗脉冲星</a:t>
            </a:r>
          </a:p>
        </p:txBody>
      </p:sp>
      <p:sp>
        <p:nvSpPr>
          <p:cNvPr id="17412" name="动作按钮: 第一张 6">
            <a:hlinkClick r:id="rId3" action="ppaction://hlinksldjump" highlightClick="1">
              <a:snd r:embed="rId4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5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42875" y="188913"/>
            <a:ext cx="8893175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磁星</a:t>
            </a:r>
            <a:endParaRPr lang="en-US" altLang="zh-CN" sz="4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但脉冲星并不是超新星遗留下来的最奇特的物质，比太阳大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30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倍的恒星在爆炸时会产生一种叫做磁星的中子星，磁星比脉冲星更为神秘，它能产生强大的磁场，在最极端的情况下，磁场强度能达到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10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至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15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亿特斯拉，是地球磁场的一百万亿倍。这种磁场非常强大，能在数千公里远的地方，将我们血液中的铁吸走。</a:t>
            </a:r>
          </a:p>
          <a:p>
            <a:pPr eaLnBrk="1" hangingPunct="1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435" name="动作按钮: 第一张 2">
            <a:hlinkClick r:id="rId2" action="ppaction://hlinksldjump" highlightClick="1">
              <a:snd r:embed="rId3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4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07950" y="115888"/>
            <a:ext cx="8820150" cy="661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伽马射线暴</a:t>
            </a:r>
            <a:endParaRPr lang="en-US" altLang="zh-CN" sz="4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>
                <a:solidFill>
                  <a:schemeClr val="bg1"/>
                </a:solidFill>
              </a:rPr>
              <a:t>           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但是，磁星仍然不是超新星留下的最危险的物体，当极超巨星的内核塌缩时，不仅会压缩原子，同时也会压缩其自身的空间和时间，这时超新星就会创造出黑洞。当比太阳重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100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倍的恒星爆炸时，就会形成更为巨大的超新星，科学家们称之为超超新星。超超新星的爆炸会释放出高能辐射，叫做伽马射线暴。在普通的超新星爆炸中，引力将星体的内核压缩成中子星，但是在超超新星的爆炸中，星体要大得多，导致引力将内核压缩成比中子星更为强大的物质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——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黑洞。黑洞立即开始吞噬这颗恒星的其它部分，但是恒星剩下的部分并不能被较小的黑洞全部吸收，它开始旋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动作按钮: 第一张 2">
            <a:hlinkClick r:id="rId3" action="ppaction://hlinksldjump" highlightClick="1">
              <a:snd r:embed="rId4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71472" y="1071546"/>
            <a:ext cx="7893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 smtClean="0">
                <a:latin typeface="方正姚体" pitchFamily="2" charset="-122"/>
                <a:ea typeface="方正姚体" pitchFamily="2" charset="-122"/>
              </a:rPr>
              <a:t>超新星是如何产生的</a:t>
            </a:r>
            <a:r>
              <a:rPr lang="zh-CN" sz="3200" dirty="0" smtClean="0">
                <a:latin typeface="方正姚体" pitchFamily="2" charset="-122"/>
                <a:ea typeface="方正姚体" pitchFamily="2" charset="-122"/>
              </a:rPr>
              <a:t>？</a:t>
            </a:r>
          </a:p>
        </p:txBody>
      </p:sp>
      <p:sp>
        <p:nvSpPr>
          <p:cNvPr id="9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10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11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71472" y="2214554"/>
            <a:ext cx="7893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 smtClean="0">
                <a:latin typeface="方正姚体" pitchFamily="2" charset="-122"/>
                <a:ea typeface="方正姚体" pitchFamily="2" charset="-122"/>
              </a:rPr>
              <a:t>宇宙中最亮的物体是什么</a:t>
            </a:r>
            <a:r>
              <a:rPr lang="zh-CN" sz="3200" dirty="0" smtClean="0">
                <a:latin typeface="方正姚体" pitchFamily="2" charset="-122"/>
                <a:ea typeface="方正姚体" pitchFamily="2" charset="-122"/>
              </a:rPr>
              <a:t>？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42910" y="3214686"/>
            <a:ext cx="7893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 smtClean="0">
                <a:latin typeface="方正姚体" pitchFamily="2" charset="-122"/>
                <a:ea typeface="方正姚体" pitchFamily="2" charset="-122"/>
              </a:rPr>
              <a:t>我们的宇宙正在加速膨胀</a:t>
            </a:r>
            <a:r>
              <a:rPr lang="zh-CN" sz="3200" dirty="0" smtClean="0">
                <a:latin typeface="方正姚体" pitchFamily="2" charset="-122"/>
                <a:ea typeface="方正姚体" pitchFamily="2" charset="-122"/>
              </a:rPr>
              <a:t>？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71472" y="4429132"/>
            <a:ext cx="7893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 smtClean="0">
                <a:latin typeface="方正姚体" pitchFamily="2" charset="-122"/>
                <a:ea typeface="方正姚体" pitchFamily="2" charset="-122"/>
              </a:rPr>
              <a:t>超新星创造了宇宙万物</a:t>
            </a:r>
            <a:r>
              <a:rPr lang="zh-CN" sz="3200" dirty="0" smtClean="0">
                <a:latin typeface="方正姚体" pitchFamily="2" charset="-122"/>
                <a:ea typeface="方正姚体" pitchFamily="2" charset="-122"/>
              </a:rPr>
              <a:t>？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ldLvl="0" autoUpdateAnimBg="0"/>
      <p:bldP spid="4099" grpId="1" bldLvl="0" autoUpdateAnimBg="0"/>
      <p:bldP spid="4099" grpId="2" bldLvl="0" autoUpdateAnimBg="0"/>
      <p:bldP spid="4099" grpId="3" bldLvl="0" autoUpdateAnimBg="0"/>
      <p:bldP spid="4099" grpId="4"/>
      <p:bldP spid="13" grpId="0" bldLvl="0" autoUpdateAnimBg="0"/>
      <p:bldP spid="13" grpId="1" bldLvl="0" autoUpdateAnimBg="0"/>
      <p:bldP spid="13" grpId="2" bldLvl="0" autoUpdateAnimBg="0"/>
      <p:bldP spid="13" grpId="3" bldLvl="0" autoUpdateAnimBg="0"/>
      <p:bldP spid="13" grpId="4"/>
      <p:bldP spid="14" grpId="0" bldLvl="0" autoUpdateAnimBg="0"/>
      <p:bldP spid="14" grpId="1" bldLvl="0" autoUpdateAnimBg="0"/>
      <p:bldP spid="14" grpId="2" bldLvl="0" autoUpdateAnimBg="0"/>
      <p:bldP spid="14" grpId="3" bldLvl="0" autoUpdateAnimBg="0"/>
      <p:bldP spid="14" grpId="4"/>
      <p:bldP spid="15" grpId="0" bldLvl="0" autoUpdateAnimBg="0"/>
      <p:bldP spid="15" grpId="1" bldLvl="0" autoUpdateAnimBg="0"/>
      <p:bldP spid="15" grpId="2" bldLvl="0" autoUpdateAnimBg="0"/>
      <p:bldP spid="15" grpId="3" bldLvl="0" autoUpdateAnimBg="0"/>
      <p:bldP spid="15" grpId="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107950" y="188913"/>
            <a:ext cx="8891588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转，形成吸积盘，大约每秒向黑洞提供相当于地球质量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100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万倍的食物。然而每秒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100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万个地球超过了黑洞的食量，使它难以立即消化，所以它又以接近光速的速度将吸进去的大多数物质释放出来，由此形成了两束穿越黑洞的纯能量波</a:t>
            </a:r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。击穿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恒星需要八秒，精确瞄准，从表面击穿，如果处于能量波释放的开口，我们将可以看到伽马射线暴，产生于黑洞的伽马射线将冲破恒星的外层飞入太空。伽马射线暴是我们所知的宇宙中最激烈的反应，它们是宇宙中已知的最亮物体，直观地说，普通超新星的亮度相当于太阳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100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亿年亮度之和，而正在喷射的伽马射线暴比超新星还要亮一亿倍，正如理论物理学家加来道雄</a:t>
            </a:r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教授所说：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88931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“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伽马射线暴能量巨大，它可以照亮整个宇宙，宇宙中的任何地方都能收到来自伽马射线暴的辐射。”</a:t>
            </a:r>
            <a:endParaRPr lang="en-US" altLang="zh-CN" sz="32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伽马射线暴不仅亮度极高，还具有极强的破坏性，如果击中地球，它将在数秒内毁掉大部分大气层，地球表面将会被一氧化氮笼罩，臭氧层将荡然无存，炙热的射线将摧毁植物以及藻类，整个食物链将会崩溃，从而引起大规模的生物灭绝。</a:t>
            </a:r>
            <a:endParaRPr lang="en-US" altLang="zh-CN" sz="32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下面，让我们观看</a:t>
            </a:r>
            <a:r>
              <a:rPr lang="en-US" altLang="zh-CN" sz="3200" u="sng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《</a:t>
            </a:r>
            <a:r>
              <a:rPr lang="zh-CN" altLang="en-US" sz="3200" u="sng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了解宇宙如何运行</a:t>
            </a:r>
            <a:r>
              <a:rPr lang="en-US" altLang="zh-CN" sz="3200" u="sng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》</a:t>
            </a:r>
            <a:r>
              <a:rPr lang="zh-CN" altLang="en-US" sz="3200" u="sng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中关于伽马射线暴的描述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。</a:t>
            </a:r>
            <a:endParaRPr lang="en-US" altLang="zh-CN" sz="32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伽马射线暴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31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179388" y="307975"/>
            <a:ext cx="878522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离我们最近，最有可能对我们构成威胁的就是海山二，这是片壮丽的星云，各种物质正在从这颗恒星中喷出，它极不稳定，很可能已经放出过伽马射线暴。但是海山二可能并不是唯一的威胁，除此之外还有其它正在消亡的恒星。我们正密切关注着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WR104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恒星，这是一对正在灭亡的双星，迟早有一天它们将爆发伽马射线暴，这不是</a:t>
            </a:r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会不会的问题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，而是何时的问题。 “好在我们可能不会预先知道，我们还没来得及反应就已经被击中了，所以至少不用担心。”理论物理学家劳伦斯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•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克劳斯教授如此说道。</a:t>
            </a:r>
            <a:endParaRPr lang="en-US" altLang="zh-CN" sz="32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179388" y="174625"/>
            <a:ext cx="8893175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实际上，我们永远都不会知道一颗恒星是否即将成为超新星，然后发生巨大的爆炸，当我们看到它爆炸时，已经为时晚矣。事实上，我们每时每刻都暴露在濒死恒星放出的辐射中。</a:t>
            </a:r>
            <a:endParaRPr lang="en-US" altLang="zh-CN" sz="320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巨星的爆炸是宇宙中最激烈的爆炸，是什么赋予他们如此巨大的能量，至今仍无人知晓。我们知道，要使一颗恒星爆炸需要巨大的能量，辐射是所有释放能量中极其微小的部分，即使气体膨胀产生的动能也仅占总能量的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1%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，爆炸产生的其它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99%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的能量去了哪里？当超新星的内核在爆炸之前压缩时，里面的原子发生了分裂，内核温度升高，将原子碎片聚变成燃烧的中微子，而那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99%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的爆炸能量就存在于中微子中。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0" y="928670"/>
            <a:ext cx="87852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dirty="0"/>
              <a:t>            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当恒星内核塌缩成中子星时，超新星产生了大量的中微子，大约十秒钟的时间，内核以中微子发光度闪耀，这比那一刻宇宙其它地方产生出的所有能量都要大得多。那一刻的内核极其耀眼，</a:t>
            </a:r>
            <a:endParaRPr lang="zh-CN" altLang="en-US" sz="3200" dirty="0">
              <a:solidFill>
                <a:schemeClr val="bg1"/>
              </a:solidFill>
            </a:endParaRPr>
          </a:p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但是引力无法将这些中微子控制在内核中，他们喷薄而出，迸发出耀眼的光芒，将濒死的恒星撕得粉碎。中微子的发现改变了人们对超新星的认识，然而超新星即将揭示出宇宙中最神秘的力量，这种力量将改变宇宙的命运。</a:t>
            </a:r>
          </a:p>
        </p:txBody>
      </p:sp>
      <p:sp>
        <p:nvSpPr>
          <p:cNvPr id="25603" name="动作按钮: 第一张 2">
            <a:hlinkClick r:id="rId2" action="ppaction://hlinksldjump" highlightClick="1">
              <a:snd r:embed="rId3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4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07950" y="115888"/>
            <a:ext cx="8820150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三、我们的宇宙正在加速膨胀</a:t>
            </a:r>
            <a:endParaRPr lang="en-US" altLang="zh-CN" sz="4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dirty="0">
                <a:solidFill>
                  <a:schemeClr val="bg1"/>
                </a:solidFill>
              </a:rPr>
              <a:t>             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超新星爆炸是如此耀眼，以至于我们能够透过整个宇宙看到它们，天文学家由此揭开了宇宙中最神秘的谜团，宇宙在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140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亿年前的一次大爆炸中诞生，它由一个比原子还小的极微小能量点膨胀而来，形成了横跨亿万光年的宇宙，而且它仍在不断膨胀。</a:t>
            </a:r>
            <a:endParaRPr lang="en-US" altLang="zh-CN" sz="32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科学家曾经认为，宇宙的膨胀速度正在减慢，但是他们没有办法证明这一点，直到他们发现了</a:t>
            </a:r>
            <a:r>
              <a:rPr lang="en-US" altLang="zh-CN" sz="3200" dirty="0" err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Ⅰa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型双子超新星。当白矮星的质量达到太阳的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1.4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倍时就会爆炸，这些爆炸通常会释放出等量的光，它们是测量太空距离的完美标尺。理论物理学家劳伦斯克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•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劳斯教授说：“关于</a:t>
            </a:r>
            <a:r>
              <a:rPr lang="en-US" altLang="zh-CN" sz="3200" dirty="0" err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Ⅰa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型超新星，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动作按钮: 第一张 2">
            <a:hlinkClick r:id="rId3" action="ppaction://hlinksldjump" highlightClick="1">
              <a:snd r:embed="rId4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8893175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如果我们已知它们的实际亮度以及它们的观测亮度，就能测出它们有多么遥远，因为距离越远，在望远镜中看上去就越暗。这能帮助我们准确地测量距离，不仅能测出到附近星系的距离，还可以测量到宇宙另一端的距离，以及数十亿光年之外星系的距离，这给我们带来了许多惊人的发现。”天文学家原本以为他们找到了证据来证明宇宙的膨胀速度正在减缓，但事实却出人意料。理论物理学家劳伦斯克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•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劳斯教授说：“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1998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年，天文学家做出了一件出人意料的事情，原本大家一致认为在引力的作用下宇宙的膨胀速度正在减缓，而且宇宙万物的质量也会令其膨胀速度放缓，然而膨胀实际上在加速，它在加速膨胀。”来自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250825" y="1214422"/>
            <a:ext cx="88931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于</a:t>
            </a:r>
            <a:r>
              <a:rPr lang="en-US" altLang="zh-CN" sz="3200" dirty="0" err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Ⅰa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型超新星的持续光线完全改变了天文学家对宇宙的看法。天文学家仍然不明白，为什么宇宙会膨胀得越来越快，他们认为有一种未知的能量在起作用，他们将其称为暗能量，但是很难证明这种能量的存在，因为它看不见，摸不着，也探测不到。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8675" name="动作按钮: 第一张 4">
            <a:hlinkClick r:id="rId2" action="ppaction://hlinksldjump" highlightClick="1">
              <a:snd r:embed="rId3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4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3850" y="146050"/>
            <a:ext cx="87122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四、超新星创造了宇宙万物</a:t>
            </a:r>
            <a:endParaRPr lang="en-US" altLang="zh-CN" sz="4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dirty="0">
                <a:solidFill>
                  <a:schemeClr val="bg1"/>
                </a:solidFill>
              </a:rPr>
              <a:t>            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超新星堪称宇宙杀手，但它们同时也创造了</a:t>
            </a:r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构成万物的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基本元素。我们所看到的一切，地球上的所有物质都是在超新星内部创造出来的，人类也同样源自超新星。理论物理学家劳伦斯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•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克劳斯说：“没有超新星，就没有人类，爆炸的恒星，孕育了我们身体中的每一个原子，也许我们左手的原子与右手的原子，来自于不同的恒星，这样说来人类其实就是星尘。”生于星尘，归于星尘，超新星是生命循环中的关键环节。</a:t>
            </a:r>
            <a:endParaRPr lang="en-US" altLang="zh-CN" sz="32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动作按钮: 第一张 2">
            <a:hlinkClick r:id="rId3" action="ppaction://hlinksldjump" highlightClick="1">
              <a:snd r:embed="rId4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5"/>
          <p:cNvGrpSpPr>
            <a:grpSpLocks/>
          </p:cNvGrpSpPr>
          <p:nvPr/>
        </p:nvGrpSpPr>
        <p:grpSpPr bwMode="auto">
          <a:xfrm>
            <a:off x="179388" y="125413"/>
            <a:ext cx="8785225" cy="6488112"/>
            <a:chOff x="179512" y="124693"/>
            <a:chExt cx="8784976" cy="6488834"/>
          </a:xfrm>
        </p:grpSpPr>
        <p:sp>
          <p:nvSpPr>
            <p:cNvPr id="7" name="任意多边形 6"/>
            <p:cNvSpPr/>
            <p:nvPr/>
          </p:nvSpPr>
          <p:spPr>
            <a:xfrm>
              <a:off x="5765766" y="124693"/>
              <a:ext cx="3198722" cy="3519879"/>
            </a:xfrm>
            <a:custGeom>
              <a:avLst/>
              <a:gdLst>
                <a:gd name="connsiteX0" fmla="*/ 0 w 3199416"/>
                <a:gd name="connsiteY0" fmla="*/ 319942 h 3598289"/>
                <a:gd name="connsiteX1" fmla="*/ 93709 w 3199416"/>
                <a:gd name="connsiteY1" fmla="*/ 93709 h 3598289"/>
                <a:gd name="connsiteX2" fmla="*/ 319942 w 3199416"/>
                <a:gd name="connsiteY2" fmla="*/ 0 h 3598289"/>
                <a:gd name="connsiteX3" fmla="*/ 2879474 w 3199416"/>
                <a:gd name="connsiteY3" fmla="*/ 0 h 3598289"/>
                <a:gd name="connsiteX4" fmla="*/ 3105707 w 3199416"/>
                <a:gd name="connsiteY4" fmla="*/ 93709 h 3598289"/>
                <a:gd name="connsiteX5" fmla="*/ 3199416 w 3199416"/>
                <a:gd name="connsiteY5" fmla="*/ 319942 h 3598289"/>
                <a:gd name="connsiteX6" fmla="*/ 3199416 w 3199416"/>
                <a:gd name="connsiteY6" fmla="*/ 3278347 h 3598289"/>
                <a:gd name="connsiteX7" fmla="*/ 3105707 w 3199416"/>
                <a:gd name="connsiteY7" fmla="*/ 3504580 h 3598289"/>
                <a:gd name="connsiteX8" fmla="*/ 2879474 w 3199416"/>
                <a:gd name="connsiteY8" fmla="*/ 3598289 h 3598289"/>
                <a:gd name="connsiteX9" fmla="*/ 319942 w 3199416"/>
                <a:gd name="connsiteY9" fmla="*/ 3598289 h 3598289"/>
                <a:gd name="connsiteX10" fmla="*/ 93709 w 3199416"/>
                <a:gd name="connsiteY10" fmla="*/ 3504580 h 3598289"/>
                <a:gd name="connsiteX11" fmla="*/ 0 w 3199416"/>
                <a:gd name="connsiteY11" fmla="*/ 3278347 h 3598289"/>
                <a:gd name="connsiteX12" fmla="*/ 0 w 3199416"/>
                <a:gd name="connsiteY12" fmla="*/ 319942 h 3598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9416" h="3598289">
                  <a:moveTo>
                    <a:pt x="0" y="319942"/>
                  </a:moveTo>
                  <a:cubicBezTo>
                    <a:pt x="0" y="235088"/>
                    <a:pt x="33708" y="153710"/>
                    <a:pt x="93709" y="93709"/>
                  </a:cubicBezTo>
                  <a:cubicBezTo>
                    <a:pt x="153710" y="33708"/>
                    <a:pt x="235088" y="0"/>
                    <a:pt x="319942" y="0"/>
                  </a:cubicBezTo>
                  <a:lnTo>
                    <a:pt x="2879474" y="0"/>
                  </a:lnTo>
                  <a:cubicBezTo>
                    <a:pt x="2964328" y="0"/>
                    <a:pt x="3045706" y="33708"/>
                    <a:pt x="3105707" y="93709"/>
                  </a:cubicBezTo>
                  <a:cubicBezTo>
                    <a:pt x="3165708" y="153710"/>
                    <a:pt x="3199416" y="235088"/>
                    <a:pt x="3199416" y="319942"/>
                  </a:cubicBezTo>
                  <a:lnTo>
                    <a:pt x="3199416" y="3278347"/>
                  </a:lnTo>
                  <a:cubicBezTo>
                    <a:pt x="3199416" y="3363201"/>
                    <a:pt x="3165708" y="3444579"/>
                    <a:pt x="3105707" y="3504580"/>
                  </a:cubicBezTo>
                  <a:cubicBezTo>
                    <a:pt x="3045706" y="3564581"/>
                    <a:pt x="2964328" y="3598289"/>
                    <a:pt x="2879474" y="3598289"/>
                  </a:cubicBezTo>
                  <a:lnTo>
                    <a:pt x="319942" y="3598289"/>
                  </a:lnTo>
                  <a:cubicBezTo>
                    <a:pt x="235088" y="3598289"/>
                    <a:pt x="153710" y="3564581"/>
                    <a:pt x="93709" y="3504580"/>
                  </a:cubicBezTo>
                  <a:cubicBezTo>
                    <a:pt x="33708" y="3444579"/>
                    <a:pt x="0" y="3363201"/>
                    <a:pt x="0" y="3278347"/>
                  </a:cubicBezTo>
                  <a:lnTo>
                    <a:pt x="0" y="319942"/>
                  </a:lnTo>
                  <a:close/>
                </a:path>
              </a:pathLst>
            </a:custGeom>
            <a:solidFill>
              <a:srgbClr val="CCFF66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54020" tIns="294195" rIns="294195" bIns="1193768" spcCol="1270"/>
            <a:lstStyle/>
            <a:p>
              <a:pPr marL="285750" lvl="1" indent="-285750" defTabSz="2089150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•"/>
                <a:defRPr/>
              </a:pPr>
              <a:endParaRPr lang="zh-CN" altLang="en-US" sz="4700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179512" y="135806"/>
              <a:ext cx="3198721" cy="3508765"/>
            </a:xfrm>
            <a:custGeom>
              <a:avLst/>
              <a:gdLst>
                <a:gd name="connsiteX0" fmla="*/ 0 w 3199416"/>
                <a:gd name="connsiteY0" fmla="*/ 319942 h 3574579"/>
                <a:gd name="connsiteX1" fmla="*/ 93709 w 3199416"/>
                <a:gd name="connsiteY1" fmla="*/ 93709 h 3574579"/>
                <a:gd name="connsiteX2" fmla="*/ 319942 w 3199416"/>
                <a:gd name="connsiteY2" fmla="*/ 0 h 3574579"/>
                <a:gd name="connsiteX3" fmla="*/ 2879474 w 3199416"/>
                <a:gd name="connsiteY3" fmla="*/ 0 h 3574579"/>
                <a:gd name="connsiteX4" fmla="*/ 3105707 w 3199416"/>
                <a:gd name="connsiteY4" fmla="*/ 93709 h 3574579"/>
                <a:gd name="connsiteX5" fmla="*/ 3199416 w 3199416"/>
                <a:gd name="connsiteY5" fmla="*/ 319942 h 3574579"/>
                <a:gd name="connsiteX6" fmla="*/ 3199416 w 3199416"/>
                <a:gd name="connsiteY6" fmla="*/ 3254637 h 3574579"/>
                <a:gd name="connsiteX7" fmla="*/ 3105707 w 3199416"/>
                <a:gd name="connsiteY7" fmla="*/ 3480870 h 3574579"/>
                <a:gd name="connsiteX8" fmla="*/ 2879474 w 3199416"/>
                <a:gd name="connsiteY8" fmla="*/ 3574579 h 3574579"/>
                <a:gd name="connsiteX9" fmla="*/ 319942 w 3199416"/>
                <a:gd name="connsiteY9" fmla="*/ 3574579 h 3574579"/>
                <a:gd name="connsiteX10" fmla="*/ 93709 w 3199416"/>
                <a:gd name="connsiteY10" fmla="*/ 3480870 h 3574579"/>
                <a:gd name="connsiteX11" fmla="*/ 0 w 3199416"/>
                <a:gd name="connsiteY11" fmla="*/ 3254637 h 3574579"/>
                <a:gd name="connsiteX12" fmla="*/ 0 w 3199416"/>
                <a:gd name="connsiteY12" fmla="*/ 319942 h 357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9416" h="3574579">
                  <a:moveTo>
                    <a:pt x="0" y="319942"/>
                  </a:moveTo>
                  <a:cubicBezTo>
                    <a:pt x="0" y="235088"/>
                    <a:pt x="33708" y="153710"/>
                    <a:pt x="93709" y="93709"/>
                  </a:cubicBezTo>
                  <a:cubicBezTo>
                    <a:pt x="153710" y="33708"/>
                    <a:pt x="235088" y="0"/>
                    <a:pt x="319942" y="0"/>
                  </a:cubicBezTo>
                  <a:lnTo>
                    <a:pt x="2879474" y="0"/>
                  </a:lnTo>
                  <a:cubicBezTo>
                    <a:pt x="2964328" y="0"/>
                    <a:pt x="3045706" y="33708"/>
                    <a:pt x="3105707" y="93709"/>
                  </a:cubicBezTo>
                  <a:cubicBezTo>
                    <a:pt x="3165708" y="153710"/>
                    <a:pt x="3199416" y="235088"/>
                    <a:pt x="3199416" y="319942"/>
                  </a:cubicBezTo>
                  <a:lnTo>
                    <a:pt x="3199416" y="3254637"/>
                  </a:lnTo>
                  <a:cubicBezTo>
                    <a:pt x="3199416" y="3339491"/>
                    <a:pt x="3165708" y="3420869"/>
                    <a:pt x="3105707" y="3480870"/>
                  </a:cubicBezTo>
                  <a:cubicBezTo>
                    <a:pt x="3045706" y="3540871"/>
                    <a:pt x="2964328" y="3574579"/>
                    <a:pt x="2879474" y="3574579"/>
                  </a:cubicBezTo>
                  <a:lnTo>
                    <a:pt x="319942" y="3574579"/>
                  </a:lnTo>
                  <a:cubicBezTo>
                    <a:pt x="235088" y="3574579"/>
                    <a:pt x="153710" y="3540871"/>
                    <a:pt x="93709" y="3480870"/>
                  </a:cubicBezTo>
                  <a:cubicBezTo>
                    <a:pt x="33708" y="3420869"/>
                    <a:pt x="0" y="3339491"/>
                    <a:pt x="0" y="3254637"/>
                  </a:cubicBezTo>
                  <a:lnTo>
                    <a:pt x="0" y="319942"/>
                  </a:lnTo>
                  <a:close/>
                </a:path>
              </a:pathLst>
            </a:custGeom>
            <a:solidFill>
              <a:srgbClr val="CCFF66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94195" tIns="294195" rIns="1254020" bIns="1187840" spcCol="1270"/>
            <a:lstStyle/>
            <a:p>
              <a:pPr marL="285750" lvl="1" indent="-285750" defTabSz="2089150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•"/>
                <a:defRPr/>
              </a:pPr>
              <a:endParaRPr lang="zh-CN" altLang="en-US" sz="4700" dirty="0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703469" y="875664"/>
              <a:ext cx="2803446" cy="2803837"/>
            </a:xfrm>
            <a:custGeom>
              <a:avLst/>
              <a:gdLst>
                <a:gd name="connsiteX0" fmla="*/ 0 w 2804346"/>
                <a:gd name="connsiteY0" fmla="*/ 2804346 h 2804346"/>
                <a:gd name="connsiteX1" fmla="*/ 821377 w 2804346"/>
                <a:gd name="connsiteY1" fmla="*/ 821374 h 2804346"/>
                <a:gd name="connsiteX2" fmla="*/ 2804351 w 2804346"/>
                <a:gd name="connsiteY2" fmla="*/ 3 h 2804346"/>
                <a:gd name="connsiteX3" fmla="*/ 2804346 w 2804346"/>
                <a:gd name="connsiteY3" fmla="*/ 2804346 h 2804346"/>
                <a:gd name="connsiteX4" fmla="*/ 0 w 2804346"/>
                <a:gd name="connsiteY4" fmla="*/ 2804346 h 280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4346" h="2804346">
                  <a:moveTo>
                    <a:pt x="0" y="2804346"/>
                  </a:moveTo>
                  <a:cubicBezTo>
                    <a:pt x="1" y="2060587"/>
                    <a:pt x="295459" y="1347291"/>
                    <a:pt x="821377" y="821374"/>
                  </a:cubicBezTo>
                  <a:cubicBezTo>
                    <a:pt x="1347295" y="295458"/>
                    <a:pt x="2060592" y="2"/>
                    <a:pt x="2804351" y="3"/>
                  </a:cubicBezTo>
                  <a:cubicBezTo>
                    <a:pt x="2804349" y="934784"/>
                    <a:pt x="2804348" y="1869565"/>
                    <a:pt x="2804346" y="2804346"/>
                  </a:cubicBezTo>
                  <a:lnTo>
                    <a:pt x="0" y="280434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162752" tIns="1162748" rIns="341376" bIns="341376" spcCol="1270" anchor="ctr"/>
            <a:lstStyle/>
            <a:p>
              <a:pPr algn="ctr" defTabSz="2133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4800" dirty="0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4637086" y="875664"/>
              <a:ext cx="2803446" cy="2803837"/>
            </a:xfrm>
            <a:custGeom>
              <a:avLst/>
              <a:gdLst>
                <a:gd name="connsiteX0" fmla="*/ 0 w 2804346"/>
                <a:gd name="connsiteY0" fmla="*/ 2804346 h 2804346"/>
                <a:gd name="connsiteX1" fmla="*/ 821377 w 2804346"/>
                <a:gd name="connsiteY1" fmla="*/ 821374 h 2804346"/>
                <a:gd name="connsiteX2" fmla="*/ 2804351 w 2804346"/>
                <a:gd name="connsiteY2" fmla="*/ 3 h 2804346"/>
                <a:gd name="connsiteX3" fmla="*/ 2804346 w 2804346"/>
                <a:gd name="connsiteY3" fmla="*/ 2804346 h 2804346"/>
                <a:gd name="connsiteX4" fmla="*/ 0 w 2804346"/>
                <a:gd name="connsiteY4" fmla="*/ 2804346 h 280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4346" h="2804346">
                  <a:moveTo>
                    <a:pt x="0" y="0"/>
                  </a:moveTo>
                  <a:cubicBezTo>
                    <a:pt x="743759" y="1"/>
                    <a:pt x="1457055" y="295459"/>
                    <a:pt x="1982972" y="821377"/>
                  </a:cubicBezTo>
                  <a:cubicBezTo>
                    <a:pt x="2508888" y="1347295"/>
                    <a:pt x="2804344" y="2060592"/>
                    <a:pt x="2804343" y="2804351"/>
                  </a:cubicBezTo>
                  <a:cubicBezTo>
                    <a:pt x="1869562" y="2804349"/>
                    <a:pt x="934781" y="2804348"/>
                    <a:pt x="0" y="28043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4480" tIns="1105856" rIns="1105852" bIns="284480" spcCol="1270" anchor="ctr"/>
            <a:lstStyle/>
            <a:p>
              <a:pPr algn="ctr" defTabSz="1778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4000" dirty="0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4637086" y="3809690"/>
              <a:ext cx="2803446" cy="2803837"/>
            </a:xfrm>
            <a:custGeom>
              <a:avLst/>
              <a:gdLst>
                <a:gd name="connsiteX0" fmla="*/ 0 w 2804346"/>
                <a:gd name="connsiteY0" fmla="*/ 2804346 h 2804346"/>
                <a:gd name="connsiteX1" fmla="*/ 821377 w 2804346"/>
                <a:gd name="connsiteY1" fmla="*/ 821374 h 2804346"/>
                <a:gd name="connsiteX2" fmla="*/ 2804351 w 2804346"/>
                <a:gd name="connsiteY2" fmla="*/ 3 h 2804346"/>
                <a:gd name="connsiteX3" fmla="*/ 2804346 w 2804346"/>
                <a:gd name="connsiteY3" fmla="*/ 2804346 h 2804346"/>
                <a:gd name="connsiteX4" fmla="*/ 0 w 2804346"/>
                <a:gd name="connsiteY4" fmla="*/ 2804346 h 280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4346" h="2804346">
                  <a:moveTo>
                    <a:pt x="2804346" y="0"/>
                  </a:moveTo>
                  <a:cubicBezTo>
                    <a:pt x="2804345" y="743759"/>
                    <a:pt x="2508887" y="1457055"/>
                    <a:pt x="1982969" y="1982972"/>
                  </a:cubicBezTo>
                  <a:cubicBezTo>
                    <a:pt x="1457051" y="2508888"/>
                    <a:pt x="743754" y="2804344"/>
                    <a:pt x="-4" y="2804343"/>
                  </a:cubicBezTo>
                  <a:cubicBezTo>
                    <a:pt x="-2" y="1869562"/>
                    <a:pt x="-1" y="934781"/>
                    <a:pt x="0" y="0"/>
                  </a:cubicBezTo>
                  <a:lnTo>
                    <a:pt x="2804346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4480" tIns="284480" rIns="1105857" bIns="1105852" spcCol="1270" anchor="ctr"/>
            <a:lstStyle/>
            <a:p>
              <a:pPr algn="ctr" defTabSz="1778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4000" dirty="0"/>
            </a:p>
          </p:txBody>
        </p:sp>
        <p:sp>
          <p:nvSpPr>
            <p:cNvPr id="12" name="任意多边形 11"/>
            <p:cNvSpPr/>
            <p:nvPr/>
          </p:nvSpPr>
          <p:spPr>
            <a:xfrm rot="21600000">
              <a:off x="1703469" y="3809690"/>
              <a:ext cx="2803446" cy="2803837"/>
            </a:xfrm>
            <a:custGeom>
              <a:avLst/>
              <a:gdLst>
                <a:gd name="connsiteX0" fmla="*/ 0 w 2804346"/>
                <a:gd name="connsiteY0" fmla="*/ 2804346 h 2804346"/>
                <a:gd name="connsiteX1" fmla="*/ 821377 w 2804346"/>
                <a:gd name="connsiteY1" fmla="*/ 821374 h 2804346"/>
                <a:gd name="connsiteX2" fmla="*/ 2804351 w 2804346"/>
                <a:gd name="connsiteY2" fmla="*/ 3 h 2804346"/>
                <a:gd name="connsiteX3" fmla="*/ 2804346 w 2804346"/>
                <a:gd name="connsiteY3" fmla="*/ 2804346 h 2804346"/>
                <a:gd name="connsiteX4" fmla="*/ 0 w 2804346"/>
                <a:gd name="connsiteY4" fmla="*/ 2804346 h 280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4346" h="2804346">
                  <a:moveTo>
                    <a:pt x="2804346" y="2804346"/>
                  </a:moveTo>
                  <a:cubicBezTo>
                    <a:pt x="2060587" y="2804345"/>
                    <a:pt x="1347291" y="2508887"/>
                    <a:pt x="821374" y="1982969"/>
                  </a:cubicBezTo>
                  <a:cubicBezTo>
                    <a:pt x="295458" y="1457051"/>
                    <a:pt x="2" y="743754"/>
                    <a:pt x="3" y="-5"/>
                  </a:cubicBezTo>
                  <a:cubicBezTo>
                    <a:pt x="934784" y="-3"/>
                    <a:pt x="1869565" y="-2"/>
                    <a:pt x="2804346" y="0"/>
                  </a:cubicBezTo>
                  <a:lnTo>
                    <a:pt x="2804346" y="280434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105852" tIns="284480" rIns="284480" bIns="1105856" spcCol="1270" anchor="ctr"/>
            <a:lstStyle/>
            <a:p>
              <a:pPr algn="ctr" defTabSz="1778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4000" dirty="0"/>
            </a:p>
          </p:txBody>
        </p:sp>
      </p:grpSp>
      <p:sp>
        <p:nvSpPr>
          <p:cNvPr id="15" name="TextBox 14">
            <a:hlinkClick r:id="rId2" action="ppaction://hlinksldjump" highlightClick="1">
              <a:snd r:embed="rId3" name="type.wav"/>
            </a:hlinkClick>
            <a:hlinkHover r:id="" action="ppaction://noaction" highlightClick="1"/>
          </p:cNvPr>
          <p:cNvSpPr txBox="1"/>
          <p:nvPr/>
        </p:nvSpPr>
        <p:spPr>
          <a:xfrm>
            <a:off x="4716463" y="3949700"/>
            <a:ext cx="2376487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超新星创造了宇宙万物</a:t>
            </a:r>
          </a:p>
          <a:p>
            <a:pPr>
              <a:defRPr/>
            </a:pPr>
            <a:endParaRPr lang="zh-CN" altLang="en-US" dirty="0"/>
          </a:p>
        </p:txBody>
      </p:sp>
      <p:sp>
        <p:nvSpPr>
          <p:cNvPr id="16" name="TextBox 15">
            <a:hlinkClick r:id="rId4" action="ppaction://hlinksldjump" highlightClick="1">
              <a:snd r:embed="rId3" name="type.wav"/>
            </a:hlinkClick>
            <a:hlinkHover r:id="" action="ppaction://noaction" highlightClick="1"/>
          </p:cNvPr>
          <p:cNvSpPr txBox="1"/>
          <p:nvPr/>
        </p:nvSpPr>
        <p:spPr>
          <a:xfrm>
            <a:off x="2339975" y="3933825"/>
            <a:ext cx="2303463" cy="221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我们的宇宙正在加  速膨胀</a:t>
            </a:r>
          </a:p>
          <a:p>
            <a:pPr>
              <a:defRPr/>
            </a:pPr>
            <a:endParaRPr lang="zh-CN" altLang="en-US" dirty="0"/>
          </a:p>
        </p:txBody>
      </p:sp>
      <p:sp>
        <p:nvSpPr>
          <p:cNvPr id="17" name="TextBox 16">
            <a:hlinkClick r:id="rId5" action="ppaction://hlinksldjump" highlightClick="1">
              <a:snd r:embed="rId3" name="type.wav"/>
            </a:hlinkClick>
            <a:hlinkHover r:id="" action="ppaction://noaction" highlightClick="1"/>
          </p:cNvPr>
          <p:cNvSpPr txBox="1"/>
          <p:nvPr/>
        </p:nvSpPr>
        <p:spPr>
          <a:xfrm>
            <a:off x="4716463" y="1900238"/>
            <a:ext cx="2232025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超新星爆炸的遗骸</a:t>
            </a:r>
          </a:p>
          <a:p>
            <a:pPr>
              <a:defRPr/>
            </a:pPr>
            <a:endParaRPr lang="zh-CN" altLang="en-US" dirty="0"/>
          </a:p>
        </p:txBody>
      </p:sp>
      <p:sp>
        <p:nvSpPr>
          <p:cNvPr id="18" name="TextBox 17">
            <a:hlinkClick r:id="rId6" action="ppaction://hlinksldjump" highlightClick="1">
              <a:snd r:embed="rId3" name="type.wav"/>
            </a:hlinkClick>
            <a:hlinkHover r:id="" action="ppaction://noaction" highlightClick="1"/>
          </p:cNvPr>
          <p:cNvSpPr txBox="1"/>
          <p:nvPr/>
        </p:nvSpPr>
        <p:spPr>
          <a:xfrm>
            <a:off x="2484438" y="2205038"/>
            <a:ext cx="1943100" cy="1046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超新星</a:t>
            </a:r>
          </a:p>
          <a:p>
            <a:pPr>
              <a:defRPr/>
            </a:pP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9388" y="260350"/>
            <a:ext cx="2808287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>
              <a:buFont typeface="Arial" pitchFamily="34" charset="0"/>
              <a:buAutoNum type="arabicPeriod"/>
              <a:defRPr/>
            </a:pPr>
            <a:r>
              <a:rPr lang="en-US" altLang="zh-CN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>
                  <a:snd r:embed="rId3" name="type.wav"/>
                </a:hlinkClick>
              </a:rPr>
              <a:t>Ⅰa</a:t>
            </a:r>
            <a:r>
              <a:rPr lang="zh-CN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>
                  <a:snd r:embed="rId3" name="type.wav"/>
                </a:hlinkClick>
              </a:rPr>
              <a:t>型超</a:t>
            </a:r>
            <a:endParaRPr lang="en-US" altLang="zh-CN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7" action="ppaction://hlinksldjump">
                <a:snd r:embed="rId3" name="type.wav"/>
              </a:hlinkClick>
            </a:endParaRPr>
          </a:p>
          <a:p>
            <a:pPr marL="742950" indent="-742950">
              <a:defRPr/>
            </a:pPr>
            <a:r>
              <a:rPr lang="zh-CN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>
                  <a:snd r:embed="rId3" name="type.wav"/>
                </a:hlinkClick>
              </a:rPr>
              <a:t>新星</a:t>
            </a:r>
            <a:endParaRPr lang="en-US" altLang="zh-CN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altLang="zh-CN" dirty="0">
              <a:solidFill>
                <a:schemeClr val="accent2"/>
              </a:solidFill>
            </a:endParaRPr>
          </a:p>
          <a:p>
            <a:pPr marL="742950" indent="-742950">
              <a:buFont typeface="Arial" pitchFamily="34" charset="0"/>
              <a:buAutoNum type="arabicPeriod" startAt="2"/>
              <a:defRPr/>
            </a:pPr>
            <a:endParaRPr lang="en-US" altLang="zh-CN" sz="3600" b="1" dirty="0">
              <a:solidFill>
                <a:schemeClr val="accent2"/>
              </a:solidFill>
            </a:endParaRPr>
          </a:p>
          <a:p>
            <a:pPr marL="742950" indent="-742950">
              <a:defRPr/>
            </a:pPr>
            <a:r>
              <a:rPr lang="en-US" altLang="zh-CN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zh-CN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单星</a:t>
            </a:r>
            <a:endParaRPr lang="en-US" altLang="zh-CN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8" action="ppaction://hlinksldjump"/>
            </a:endParaRPr>
          </a:p>
          <a:p>
            <a:pPr marL="742950" indent="-742950">
              <a:defRPr/>
            </a:pPr>
            <a:r>
              <a:rPr lang="zh-CN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超新星</a:t>
            </a:r>
            <a:endParaRPr lang="zh-CN" alt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8125" y="188913"/>
            <a:ext cx="2376488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zh-CN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>
                  <a:snd r:embed="rId3" name="type.wav"/>
                </a:hlinkClick>
              </a:rPr>
              <a:t>脉冲星</a:t>
            </a:r>
            <a:endParaRPr lang="en-US" altLang="zh-CN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defRPr/>
            </a:pPr>
            <a:r>
              <a:rPr lang="en-US" altLang="zh-CN" sz="3600" b="1" dirty="0"/>
              <a:t>     </a:t>
            </a:r>
            <a:endParaRPr lang="en-US" altLang="zh-CN" b="1" dirty="0"/>
          </a:p>
          <a:p>
            <a:pPr marL="742950" indent="-742950">
              <a:defRPr/>
            </a:pPr>
            <a:r>
              <a:rPr lang="en-US" altLang="zh-CN" sz="3600" b="1" dirty="0"/>
              <a:t>     </a:t>
            </a:r>
            <a:r>
              <a:rPr lang="en-US" altLang="zh-CN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zh-CN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>
                  <a:snd r:embed="rId3" name="type.wav"/>
                </a:hlinkClick>
              </a:rPr>
              <a:t>磁星</a:t>
            </a:r>
            <a:endParaRPr lang="en-US" altLang="zh-CN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defRPr/>
            </a:pPr>
            <a:r>
              <a:rPr lang="en-US" altLang="zh-CN" sz="3600" b="1" dirty="0">
                <a:solidFill>
                  <a:schemeClr val="accent2"/>
                </a:solidFill>
              </a:rPr>
              <a:t>       </a:t>
            </a:r>
          </a:p>
          <a:p>
            <a:pPr marL="742950" indent="-742950">
              <a:defRPr/>
            </a:pPr>
            <a:r>
              <a:rPr lang="en-US" altLang="zh-CN" sz="3600" b="1" dirty="0">
                <a:solidFill>
                  <a:schemeClr val="accent2"/>
                </a:solidFill>
              </a:rPr>
              <a:t>       </a:t>
            </a:r>
            <a:r>
              <a:rPr lang="en-US" altLang="zh-CN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zh-CN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action="ppaction://hlinksldjump">
                  <a:snd r:embed="rId3" name="type.wav"/>
                </a:hlinkClick>
              </a:rPr>
              <a:t>伽马射线暴</a:t>
            </a:r>
            <a:endParaRPr lang="zh-CN" alt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1" name="流程图: 联系 20"/>
          <p:cNvSpPr>
            <a:spLocks noChangeArrowheads="1"/>
          </p:cNvSpPr>
          <p:nvPr/>
        </p:nvSpPr>
        <p:spPr bwMode="auto">
          <a:xfrm>
            <a:off x="4140200" y="3284538"/>
            <a:ext cx="863600" cy="865187"/>
          </a:xfrm>
          <a:prstGeom prst="flowChartConnector">
            <a:avLst/>
          </a:prstGeom>
          <a:solidFill>
            <a:srgbClr val="7030A0"/>
          </a:solidFill>
          <a:ln w="9525" algn="ctr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6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22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23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250825" y="536575"/>
            <a:ext cx="86423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一些科学家认为超新星的时代正在结束，像太阳一样体积小，燃烧慢的恒星，将变得</a:t>
            </a:r>
            <a:endParaRPr lang="zh-CN" altLang="en-US" sz="3200">
              <a:solidFill>
                <a:schemeClr val="bg1"/>
              </a:solidFill>
            </a:endParaRPr>
          </a:p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更为常见，巨星将变得越来越少。超新星创造了银河系、太阳系、恒星和行星，它们缔造了人类以及世间万物，万物生于此毁于此，在恒星爆炸的灰烬之中，一个崭新的宇宙正在孕育。</a:t>
            </a:r>
          </a:p>
          <a:p>
            <a:pPr eaLnBrk="1" hangingPunct="1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>
            <a:alpha val="5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3"/>
          <p:cNvSpPr txBox="1">
            <a:spLocks noChangeArrowheads="1"/>
          </p:cNvSpPr>
          <p:nvPr/>
        </p:nvSpPr>
        <p:spPr bwMode="auto">
          <a:xfrm rot="-331834">
            <a:off x="2200275" y="2419350"/>
            <a:ext cx="45354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10000">
                <a:solidFill>
                  <a:srgbClr val="C00000"/>
                </a:solidFill>
                <a:latin typeface="华文彩云" pitchFamily="2" charset="-122"/>
                <a:ea typeface="华文彩云" pitchFamily="2" charset="-122"/>
              </a:rPr>
              <a:t>再  见  ！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23850" y="1065213"/>
            <a:ext cx="84963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dirty="0"/>
              <a:t>       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爆炸的巨型恒星被称为超新星。超新星是整个宇宙史上最大的灾变，超新星大小不一，形态各异，它们亮度极高，胜过整个银河系的亮度，即使在宇宙的另一端也能看到，它释放的能量是太阳的数万亿倍。爆炸如此剧烈</a:t>
            </a:r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，</a:t>
            </a:r>
            <a:r>
              <a:rPr lang="zh-CN" altLang="zh-CN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即便</a:t>
            </a:r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发生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在距离地球几十光年远的地方，也足以烤焦我们的星球，如果附近存在一颗超新星，那将是我们的末日。</a:t>
            </a:r>
            <a:endParaRPr lang="en-US" altLang="zh-CN" sz="32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zh-CN" altLang="en-US" sz="3200" dirty="0">
                <a:solidFill>
                  <a:schemeClr val="bg1"/>
                </a:solidFill>
              </a:rPr>
              <a:t>        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23850" y="138113"/>
            <a:ext cx="32400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一、超新星</a:t>
            </a:r>
          </a:p>
        </p:txBody>
      </p:sp>
      <p:sp>
        <p:nvSpPr>
          <p:cNvPr id="4100" name="动作按钮: 第一张 4">
            <a:hlinkClick r:id="rId2" action="ppaction://hlinksldjump" highlightClick="1">
              <a:snd r:embed="rId3" name="type.wav"/>
            </a:hlinkClick>
          </p:cNvPr>
          <p:cNvSpPr>
            <a:spLocks noChangeArrowheads="1"/>
          </p:cNvSpPr>
          <p:nvPr/>
        </p:nvSpPr>
        <p:spPr bwMode="auto">
          <a:xfrm>
            <a:off x="8072462" y="21429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4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7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79388" y="115888"/>
            <a:ext cx="8820150" cy="661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1. Ⅰa</a:t>
            </a:r>
            <a:r>
              <a:rPr lang="zh-CN" altLang="en-US" sz="4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型超新星</a:t>
            </a:r>
            <a:endParaRPr lang="en-US" altLang="zh-CN" sz="40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我们的太阳还不足以变成超新星，因为它太小了。像所有恒星一样，太阳从本质上说是一个巨大的核反应堆，恒星内的核聚变反应堆以最简单的、最普遍的氢为原料，反应将氢原子聚合在一起，产生氦气和能量，当氢消耗殆尽时，恒星就会将氦气聚变成碳，再将碳聚变成氧，从而继续维持燃烧，当太阳这类恒星开始产生碳时，它们就已经踏上了缓慢的灭亡之路。</a:t>
            </a:r>
            <a:endParaRPr lang="en-US" altLang="zh-CN" sz="320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理论物理学家罗伯特</a:t>
            </a:r>
            <a:r>
              <a:rPr lang="en-US" altLang="zh-CN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•P•</a:t>
            </a:r>
            <a:r>
              <a:rPr lang="zh-CN" altLang="en-US" sz="32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科什纳说：“在恒星的生命中，向内拉的引力和向外推的压力之间是平衡的，这能够产生恒星所需要的能量，而且不会造成麻烦，但是一旦停止产生能量，压力就会</a:t>
            </a: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动作按钮: 第一张 2">
            <a:hlinkClick r:id="rId3" action="ppaction://hlinksldjump" highlightClick="1">
              <a:snd r:embed="rId4" name="type.wav"/>
            </a:hlinkClick>
          </p:cNvPr>
          <p:cNvSpPr>
            <a:spLocks noChangeArrowheads="1"/>
          </p:cNvSpPr>
          <p:nvPr/>
        </p:nvSpPr>
        <p:spPr bwMode="auto">
          <a:xfrm>
            <a:off x="8243888" y="0"/>
            <a:ext cx="900112" cy="836612"/>
          </a:xfrm>
          <a:prstGeom prst="actionButtonHom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882015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消失，引力就会大获全胜。”当引力开始挤压恒星的内核，恒星的外层被向外推，它们就会膨胀成一个巨大的气体球，被称为红巨星。太阳将在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45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亿至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50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亿年后消亡，届时，日冕将延伸到火星，太阳外层膨胀的同时，其内核的引力将产生相反的力，这将把太阳的内核挤压至原体积的百万分之一，形成和地球等大的球体，这个由氧气和碳组合成的致密球体，被称为白矮星，这就是太阳系的结局。恒星毁灭时产生的气体将逐渐消散，但即使是渺小的白矮星</a:t>
            </a:r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，也</a:t>
            </a:r>
            <a:r>
              <a:rPr lang="zh-CN" altLang="en-US" sz="3200" b="1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要经历数百万年甚至数十亿年才能冷却下来。</a:t>
            </a:r>
            <a:endParaRPr lang="en-US" altLang="zh-CN" sz="32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然而，人类所处的太阳系与众不同，它仅有一颗恒星，事实上，绝大所数恒星都是成对</a:t>
            </a:r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出现</a:t>
            </a:r>
            <a:endParaRPr lang="zh-CN" altLang="en-US" sz="32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107950" y="115888"/>
            <a:ext cx="882015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的</a:t>
            </a:r>
            <a:r>
              <a:rPr lang="en-US" altLang="zh-CN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,</a:t>
            </a:r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如果两颗恒星中的一颗变成白矮星，在距离足够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近的情况下，他会从另一颗恒星上偷去物质。白矮星从它的伴星中吸取越来越多的燃料，它将变得更重，密度更大，更不稳定。在白矮星内部，碳原子和氧原子即将聚合，这是危险的信号，白矮星中蕴藏着巨大的能量，引力能以及核能。这时的白矮星正在变成一只怪物，一颗</a:t>
            </a:r>
            <a:r>
              <a:rPr lang="en-US" altLang="zh-CN" sz="3200" dirty="0" err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Ⅰa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型超新星。</a:t>
            </a:r>
            <a:r>
              <a:rPr lang="en-US" altLang="zh-CN" sz="3200" dirty="0" err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Ⅰa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型超新星是一枚两百亿亿亿亿吨重的热核炸弹。</a:t>
            </a:r>
            <a:endParaRPr lang="en-US" altLang="zh-CN" sz="3200" dirty="0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最终，白矮星从它的伴星中吸取了足够的燃料，进入了核超载状态，其内部的碳和氧开始转变成一种极普通却又极危险的元素</a:t>
            </a:r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——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铁。当白矮星开始将碳和氧聚变成铁时，它便走上了一</a:t>
            </a:r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条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50825" y="260350"/>
            <a:ext cx="8713788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dirty="0" smtClean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不归路，突然间，白矮星爆炸了，在白矮星的核爆炸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中，产生了大量的铁，事实上，</a:t>
            </a:r>
            <a:r>
              <a:rPr lang="en-US" altLang="zh-CN" sz="3200" dirty="0" err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Ⅰa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型超新星对于宇宙的繁衍意义重大，它产生了至关重要的物质。</a:t>
            </a:r>
            <a:r>
              <a:rPr lang="en-US" altLang="zh-CN" sz="3200" dirty="0" err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Ⅰa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型超新星将铁喷射到数万亿公里外的太空，宇宙中的铁大多都源于超新星。</a:t>
            </a:r>
          </a:p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        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下面，让我们观看</a:t>
            </a:r>
            <a:r>
              <a:rPr lang="en-US" altLang="zh-CN" sz="3200" u="sng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《</a:t>
            </a:r>
            <a:r>
              <a:rPr lang="zh-CN" altLang="en-US" sz="3200" u="sng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了解宇宙如何运行</a:t>
            </a:r>
            <a:r>
              <a:rPr lang="en-US" altLang="zh-CN" sz="3200" u="sng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》</a:t>
            </a:r>
            <a:r>
              <a:rPr lang="zh-CN" altLang="en-US" sz="3200" u="sng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中关于</a:t>
            </a:r>
            <a:r>
              <a:rPr lang="en-US" altLang="zh-CN" sz="3200" u="sng" dirty="0" err="1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Ⅰa</a:t>
            </a:r>
            <a:r>
              <a:rPr lang="zh-CN" altLang="en-US" sz="3200" u="sng" dirty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型超新星的描述</a:t>
            </a:r>
            <a:r>
              <a:rPr lang="zh-CN" altLang="en-US" sz="3200" dirty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。</a:t>
            </a:r>
            <a:endParaRPr lang="zh-CN" altLang="en-US" sz="3200" dirty="0">
              <a:solidFill>
                <a:schemeClr val="bg1"/>
              </a:solidFill>
            </a:endParaRPr>
          </a:p>
          <a:p>
            <a:pPr eaLnBrk="1" hangingPunct="1"/>
            <a:endParaRPr lang="zh-CN" altLang="en-US" dirty="0"/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a型超新星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3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</TotalTime>
  <Pages>0</Pages>
  <Words>3175</Words>
  <Characters>0</Characters>
  <Application>Microsoft Office PowerPoint</Application>
  <DocSecurity>0</DocSecurity>
  <PresentationFormat>全屏显示(4:3)</PresentationFormat>
  <Lines>0</Lines>
  <Paragraphs>151</Paragraphs>
  <Slides>31</Slides>
  <Notes>0</Notes>
  <HiddenSlides>0</HiddenSlides>
  <MMClips>3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win7</cp:lastModifiedBy>
  <cp:revision>78</cp:revision>
  <dcterms:created xsi:type="dcterms:W3CDTF">2012-06-06T01:30:27Z</dcterms:created>
  <dcterms:modified xsi:type="dcterms:W3CDTF">2014-04-08T04:07:35Z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2052-9.1.0.4489</vt:lpwstr>
  </property>
</Properties>
</file>