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6" r:id="rId3"/>
    <p:sldId id="307" r:id="rId4"/>
    <p:sldId id="332" r:id="rId5"/>
    <p:sldId id="258" r:id="rId6"/>
    <p:sldId id="259" r:id="rId7"/>
    <p:sldId id="388" r:id="rId8"/>
    <p:sldId id="260" r:id="rId9"/>
    <p:sldId id="389" r:id="rId10"/>
    <p:sldId id="375" r:id="rId11"/>
    <p:sldId id="376" r:id="rId12"/>
    <p:sldId id="377" r:id="rId13"/>
    <p:sldId id="378" r:id="rId14"/>
    <p:sldId id="391" r:id="rId15"/>
    <p:sldId id="265" r:id="rId16"/>
    <p:sldId id="390" r:id="rId17"/>
    <p:sldId id="266" r:id="rId18"/>
    <p:sldId id="374" r:id="rId19"/>
    <p:sldId id="385" r:id="rId20"/>
    <p:sldId id="395" r:id="rId21"/>
    <p:sldId id="269" r:id="rId22"/>
    <p:sldId id="357" r:id="rId23"/>
    <p:sldId id="392" r:id="rId24"/>
    <p:sldId id="271" r:id="rId25"/>
    <p:sldId id="387" r:id="rId26"/>
    <p:sldId id="393" r:id="rId27"/>
    <p:sldId id="273" r:id="rId28"/>
    <p:sldId id="275" r:id="rId29"/>
    <p:sldId id="369" r:id="rId30"/>
    <p:sldId id="359" r:id="rId31"/>
    <p:sldId id="394" r:id="rId32"/>
    <p:sldId id="277" r:id="rId33"/>
    <p:sldId id="279" r:id="rId34"/>
    <p:sldId id="280" r:id="rId35"/>
    <p:sldId id="38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3300"/>
    <a:srgbClr val="808000"/>
    <a:srgbClr val="FFCC66"/>
    <a:srgbClr val="FFFFCC"/>
    <a:srgbClr val="FFCC99"/>
    <a:srgbClr val="99CCFF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536" y="-114"/>
      </p:cViewPr>
      <p:guideLst>
        <p:guide orient="horz" pos="2204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6B38-429A-4C5B-92B8-5448C97A87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3459468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21E8-8E7B-4EFA-96B2-B520FD387B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2466430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C005-28C3-4BF5-9658-2B5003AF4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576506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4969-93AE-484D-9686-E2C42FE76F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9769553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869D-C393-4FE4-8563-92303B6715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87708828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96C3-5D06-4DF8-97CE-A8845920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8768175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3F87-FF4D-4828-92D2-17211718BB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166248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B4A2-2E14-4A3C-8D80-A86CE71457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033511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C523-8AAB-4C92-8F02-0B2359342B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1883952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A4CD-1F81-4BE6-9307-663DED249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125363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B117-87A8-4BE4-9F1C-249EAB706D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822510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B44F9B7-B565-41E9-8E7D-2B3DADF75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1494;&#20961;1\&#23431;&#23449;&#30340;&#36215;&#28304;\&#31532;&#19968;&#35762;%20%20&#22823;&#29190;&#28856;&#23431;&#23449;&#23398;\&#35270;&#39057;\1(000000000-000715919).mpg" TargetMode="External"/><Relationship Id="rId5" Type="http://schemas.openxmlformats.org/officeDocument/2006/relationships/slide" Target="slide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1494;&#20961;1\&#23431;&#23449;&#30340;&#36215;&#28304;\&#31532;&#19968;&#35762;%20%20&#22823;&#29190;&#28856;&#23431;&#23449;&#23398;\&#35270;&#39057;\2(000000000-000433920).mpg" TargetMode="Externa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1494;&#20961;1\&#23431;&#23449;&#30340;&#36215;&#28304;\&#31532;&#19968;&#35762;%20%20&#22823;&#29190;&#28856;&#23431;&#23449;&#23398;\&#35270;&#39057;\6.mpg" TargetMode="External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hyperlink" Target="&#31532;&#19968;&#35762;%20%20&#22823;&#29190;&#28856;&#23431;&#23449;&#23398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1494;&#20961;1\&#23431;&#23449;&#30340;&#36215;&#28304;\&#31532;&#19968;&#35762;%20%20&#22823;&#29190;&#28856;&#23431;&#23449;&#23398;\&#35270;&#39057;\5(000000000-000259960).m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1494;&#20961;1\&#23431;&#23449;&#30340;&#36215;&#28304;\&#31532;&#19968;&#35762;%20%20&#22823;&#29190;&#28856;&#23431;&#23449;&#23398;\&#35270;&#39057;\&#12298;&#20102;&#35299;&#23431;&#23449;&#22914;&#20309;&#36816;&#34892;&#12299;&#31532;3&#38598;&#65306;&#22823;&#29190;&#28856;_360P(000000000-000952839)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5"/>
          <p:cNvSpPr>
            <a:spLocks noChangeArrowheads="1"/>
          </p:cNvSpPr>
          <p:nvPr/>
        </p:nvSpPr>
        <p:spPr bwMode="auto">
          <a:xfrm>
            <a:off x="828675" y="1196975"/>
            <a:ext cx="43735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6600" b="1">
                <a:solidFill>
                  <a:srgbClr val="C66200"/>
                </a:solidFill>
                <a:ea typeface="华文彩云" pitchFamily="2" charset="-122"/>
              </a:rPr>
              <a:t>宇宙的起源</a:t>
            </a:r>
          </a:p>
        </p:txBody>
      </p:sp>
      <p:sp>
        <p:nvSpPr>
          <p:cNvPr id="2051" name="矩形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65338" y="3255963"/>
            <a:ext cx="504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4000" b="1">
                <a:solidFill>
                  <a:srgbClr val="FF00FF"/>
                </a:solidFill>
                <a:latin typeface="方正启体简体" pitchFamily="65" charset="-122"/>
                <a:ea typeface="方正启体简体" pitchFamily="65" charset="-122"/>
              </a:rPr>
              <a:t>第一讲   大爆炸宇宙学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61436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4000" dirty="0" smtClean="0">
                <a:latin typeface="+mn-ea"/>
              </a:rPr>
              <a:t> </a:t>
            </a:r>
            <a:r>
              <a:rPr lang="en-US" altLang="zh-CN" sz="4000" b="1" dirty="0" smtClean="0">
                <a:latin typeface="+mn-ea"/>
              </a:rPr>
              <a:t>1.</a:t>
            </a:r>
            <a:r>
              <a:rPr lang="zh-CN" altLang="en-US" sz="4000" b="1" dirty="0" smtClean="0">
                <a:latin typeface="+mn-ea"/>
              </a:rPr>
              <a:t>大爆炸宇宙学          </a:t>
            </a:r>
            <a:endParaRPr lang="en-US" altLang="zh-CN" sz="4000" b="1" dirty="0" smtClean="0">
              <a:latin typeface="+mn-ea"/>
            </a:endParaRPr>
          </a:p>
          <a:p>
            <a:pPr>
              <a:buFontTx/>
              <a:buNone/>
              <a:defRPr/>
            </a:pPr>
            <a:r>
              <a:rPr lang="zh-CN" altLang="en-US" b="1" dirty="0" smtClean="0"/>
              <a:t>       </a:t>
            </a:r>
            <a:r>
              <a:rPr lang="zh-CN" altLang="en-US" b="1" dirty="0" smtClean="0"/>
              <a:t>    浩瀚</a:t>
            </a:r>
            <a:r>
              <a:rPr lang="zh-CN" altLang="en-US" b="1" dirty="0" smtClean="0"/>
              <a:t>的宇宙中漂浮着数千亿个星系、城市、森林、海洋、人类、宇宙万物由大爆炸的最初几秒产生的物质构成的，大到每一颗恒星、每一颗行星，小到每一株小草，甚至每一个原子。但在</a:t>
            </a:r>
            <a:r>
              <a:rPr lang="en-US" altLang="zh-CN" b="1" dirty="0" smtClean="0"/>
              <a:t>140</a:t>
            </a:r>
            <a:r>
              <a:rPr lang="zh-CN" altLang="en-US" b="1" dirty="0" smtClean="0"/>
              <a:t>亿年前，宇宙还是一片混沌，大爆炸改变了一切，大爆炸是宇宙的起源，也是时间的起点，人类的过去、现在与未来的秘密都凝聚在这一瞬间。是什么物质发生了大爆炸？在大爆炸之前又有什么存在？在宇宙的哪儿发生大爆炸的呢？</a:t>
            </a:r>
            <a:endParaRPr lang="en-US" altLang="zh-CN" b="1" dirty="0" smtClean="0"/>
          </a:p>
          <a:p>
            <a:pPr>
              <a:buFontTx/>
              <a:buNone/>
              <a:defRPr/>
            </a:pPr>
            <a:endParaRPr lang="zh-CN" altLang="en-US" dirty="0" smtClean="0"/>
          </a:p>
          <a:p>
            <a:pPr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1024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732338" cy="827088"/>
          </a:xfrm>
        </p:spPr>
        <p:txBody>
          <a:bodyPr/>
          <a:lstStyle/>
          <a:p>
            <a:r>
              <a:rPr lang="zh-CN" altLang="en-US" b="1" dirty="0" smtClean="0"/>
              <a:t>三、大爆炸宇宙学</a:t>
            </a:r>
          </a:p>
        </p:txBody>
      </p:sp>
      <p:sp>
        <p:nvSpPr>
          <p:cNvPr id="102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12163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357185" y="428623"/>
            <a:ext cx="8358188" cy="607218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           </a:t>
            </a:r>
            <a:r>
              <a:rPr lang="zh-CN" altLang="en-US" b="1" dirty="0" smtClean="0"/>
              <a:t>理论物理学家劳伦斯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克劳斯教授告诉我们：“人类对宇宙的认知在上世纪经历了重大的改变，在二十世纪初，传统科学认为宇宙是完全静止永恒不变的；</a:t>
            </a:r>
            <a:r>
              <a:rPr lang="en-US" altLang="zh-CN" b="1" dirty="0" smtClean="0"/>
              <a:t>······</a:t>
            </a:r>
            <a:r>
              <a:rPr lang="zh-CN" altLang="en-US" b="1" dirty="0" smtClean="0"/>
              <a:t>通过观测星系的移动，哈勃令人信服地证明了宇宙是不断膨胀的”。</a:t>
            </a:r>
            <a:endParaRPr lang="en-US" altLang="zh-CN" b="1" dirty="0" smtClean="0"/>
          </a:p>
          <a:p>
            <a:pPr>
              <a:buFontTx/>
              <a:buNone/>
            </a:pPr>
            <a:r>
              <a:rPr lang="zh-CN" altLang="en-US" b="1" dirty="0" smtClean="0"/>
              <a:t>          从理论上讲，一个不断膨胀的宇宙，肯定是由一个单一的点开始，通过测量宇宙的膨胀速度，天文学家们逆向计算出宇宙是什么时候产生的。如果抬头凝望夜空，你会看到离我们数百万光年远的星星，也就是说这些星光要花上数百万年才能到达地球。所以</a:t>
            </a:r>
            <a:endParaRPr lang="en-US" altLang="zh-CN" b="1" dirty="0" smtClean="0"/>
          </a:p>
          <a:p>
            <a:pPr>
              <a:buFontTx/>
              <a:buNone/>
            </a:pPr>
            <a:endParaRPr lang="en-US" altLang="zh-CN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2865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 smtClean="0"/>
              <a:t>   </a:t>
            </a:r>
            <a:r>
              <a:rPr lang="zh-CN" altLang="en-US" b="1" dirty="0" smtClean="0"/>
              <a:t>只要你看得够远，你就有可能看到宇宙初始的样子，为纪念天文学先驱而命名的哈勃大空望远镜，可以让我们看到更深更远的宇宙，回到更接近宇宙大爆炸的时刻。那么大爆炸是在宇宙的哪儿发生的呢？实际上，每个角落都发生了大爆炸，因为当时的宇宙十分渺小。</a:t>
            </a:r>
            <a:endParaRPr lang="en-US" altLang="zh-CN" b="1" dirty="0" smtClean="0"/>
          </a:p>
          <a:p>
            <a:pPr>
              <a:buFontTx/>
              <a:buNone/>
            </a:pPr>
            <a:r>
              <a:rPr lang="zh-CN" altLang="en-US" b="1" dirty="0" smtClean="0"/>
              <a:t>          大爆炸之前的景象又会是怎样的呢？理论物理学家劳伦斯</a:t>
            </a:r>
            <a:r>
              <a:rPr lang="en-US" altLang="zh-CN" b="1" dirty="0" smtClean="0"/>
              <a:t>·</a:t>
            </a:r>
            <a:r>
              <a:rPr lang="zh-CN" altLang="en-US" b="1" dirty="0" smtClean="0"/>
              <a:t>克劳斯教授告诉我们：“人类的语言根本无法描述万物诞生的那一刻。我们只知道一切从虚无，变成了一个几乎拥有无限密度、无限温度和无限能量的状态”。关于宇宙最大的谜团之一：就是万物是如何从无到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161922" y="219073"/>
            <a:ext cx="8739187" cy="62817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dirty="0" smtClean="0"/>
              <a:t>  </a:t>
            </a:r>
            <a:r>
              <a:rPr lang="zh-CN" altLang="en-US" b="1" dirty="0" smtClean="0"/>
              <a:t>有的，这也是解开大爆炸之谜的前提，大爆</a:t>
            </a:r>
            <a:endParaRPr lang="en-US" altLang="zh-CN" b="1" dirty="0" smtClean="0"/>
          </a:p>
          <a:p>
            <a:pPr>
              <a:buFontTx/>
              <a:buNone/>
              <a:defRPr/>
            </a:pPr>
            <a:r>
              <a:rPr lang="zh-CN" altLang="en-US" b="1" dirty="0" smtClean="0"/>
              <a:t>炸是宇宙与时间的起点，是万物形成的时刻。</a:t>
            </a:r>
            <a:endParaRPr lang="en-US" altLang="zh-CN" b="1" dirty="0" smtClean="0"/>
          </a:p>
          <a:p>
            <a:pPr>
              <a:buFontTx/>
              <a:buNone/>
              <a:defRPr/>
            </a:pPr>
            <a:r>
              <a:rPr lang="en-US" altLang="zh-CN" sz="4000" b="1" dirty="0" smtClean="0">
                <a:latin typeface="+mn-ea"/>
              </a:rPr>
              <a:t>2.</a:t>
            </a:r>
            <a:r>
              <a:rPr lang="zh-CN" altLang="en-US" sz="4000" b="1" dirty="0" smtClean="0">
                <a:latin typeface="+mn-ea"/>
              </a:rPr>
              <a:t>宇宙大爆炸的过程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dirty="0" smtClean="0">
                <a:latin typeface="+mn-ea"/>
              </a:rPr>
              <a:t>      根据大爆炸宇宙学的观点，大爆炸的整个过程是这样的：宇宙诞生之前，没有时间，没有空间，一切从虚无，变成了一个几乎拥有无限密度、无限温度和无限能量很小的奇点。</a:t>
            </a:r>
            <a:endParaRPr lang="en-US" altLang="zh-CN" b="1" dirty="0" smtClean="0">
              <a:latin typeface="+mn-ea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dirty="0" smtClean="0">
                <a:latin typeface="+mn-ea"/>
              </a:rPr>
              <a:t>      大约是在</a:t>
            </a:r>
            <a:r>
              <a:rPr lang="en-US" altLang="zh-CN" b="1" dirty="0" smtClean="0">
                <a:latin typeface="+mn-ea"/>
              </a:rPr>
              <a:t>140</a:t>
            </a:r>
            <a:r>
              <a:rPr lang="zh-CN" altLang="en-US" b="1" dirty="0" smtClean="0">
                <a:latin typeface="+mn-ea"/>
              </a:rPr>
              <a:t>亿年以前，这个体积很小的奇点爆炸了。时空从这一时刻开始，宇宙间物质形态演化和能量转化也由此产生，这就是宇宙创生的大爆炸。人们将大爆炸的瞬间定作宇宙年龄“零”时。那时宇宙的温度和密度都远远高出现代物理学的适用范围，今天所知的</a:t>
            </a:r>
            <a:r>
              <a:rPr lang="zh-CN" altLang="en-US" b="1" dirty="0">
                <a:latin typeface="+mn-ea"/>
              </a:rPr>
              <a:t>引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13316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48688" y="-3221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400" y="784225"/>
            <a:ext cx="8288338" cy="1409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dirty="0">
                <a:latin typeface="+mn-ea"/>
              </a:rPr>
              <a:t>  力、强、弱、电四种相互作用力，在当时是不能    </a:t>
            </a:r>
            <a:endParaRPr lang="en-US" altLang="zh-CN" sz="2800" b="1" dirty="0">
              <a:latin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2800" b="1" dirty="0">
                <a:latin typeface="+mn-ea"/>
              </a:rPr>
              <a:t>  </a:t>
            </a:r>
            <a:r>
              <a:rPr lang="zh-CN" altLang="en-US" sz="2800" b="1" dirty="0">
                <a:latin typeface="+mn-ea"/>
              </a:rPr>
              <a:t>区分的。</a:t>
            </a:r>
            <a:endParaRPr lang="en-US" altLang="zh-CN" sz="2800" b="1" dirty="0">
              <a:latin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</a:t>
            </a:r>
            <a:endParaRPr lang="en-US" altLang="zh-CN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 noChangeArrowheads="1"/>
          </p:cNvSpPr>
          <p:nvPr/>
        </p:nvSpPr>
        <p:spPr bwMode="auto">
          <a:xfrm>
            <a:off x="152400" y="222250"/>
            <a:ext cx="8675688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大爆炸宇宙论把宇宙</a:t>
            </a:r>
            <a:r>
              <a:rPr lang="en-US" altLang="zh-CN" sz="3200" b="1" dirty="0">
                <a:latin typeface="+mn-ea"/>
                <a:ea typeface="+mn-ea"/>
              </a:rPr>
              <a:t>140</a:t>
            </a:r>
            <a:r>
              <a:rPr lang="zh-CN" altLang="en-US" sz="3200" b="1" dirty="0">
                <a:latin typeface="+mn-ea"/>
                <a:ea typeface="+mn-ea"/>
              </a:rPr>
              <a:t>亿年的演化过程分为三个阶段</a:t>
            </a:r>
            <a:r>
              <a:rPr lang="en-US" altLang="zh-CN" sz="3200" b="1" dirty="0">
                <a:latin typeface="+mn-ea"/>
                <a:ea typeface="+mn-ea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339" name="AutoShape 4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03888" y="3328988"/>
            <a:ext cx="2994025" cy="2295525"/>
          </a:xfrm>
          <a:prstGeom prst="chevron">
            <a:avLst>
              <a:gd name="adj" fmla="val 16467"/>
            </a:avLst>
          </a:prstGeom>
          <a:solidFill>
            <a:srgbClr val="ACAA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4340" name="AutoShape 5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3063" y="3325813"/>
            <a:ext cx="3155950" cy="2295525"/>
          </a:xfrm>
          <a:prstGeom prst="chevron">
            <a:avLst>
              <a:gd name="adj" fmla="val 17841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4341" name="AutoShape 6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4150" y="3328988"/>
            <a:ext cx="3155950" cy="2295525"/>
          </a:xfrm>
          <a:prstGeom prst="chevron">
            <a:avLst>
              <a:gd name="adj" fmla="val 17841"/>
            </a:avLst>
          </a:prstGeom>
          <a:solidFill>
            <a:srgbClr val="006600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428625" y="1804988"/>
            <a:ext cx="2184400" cy="45561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Stage</a:t>
            </a:r>
            <a:r>
              <a:rPr lang="en-US" altLang="zh-CN" sz="32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3398838" y="1804988"/>
            <a:ext cx="2184400" cy="455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Stage</a:t>
            </a:r>
            <a:r>
              <a:rPr lang="en-US" altLang="zh-CN" sz="3200" b="1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auto">
          <a:xfrm>
            <a:off x="6108700" y="1808163"/>
            <a:ext cx="2184400" cy="455612"/>
          </a:xfrm>
          <a:prstGeom prst="roundRect">
            <a:avLst>
              <a:gd name="adj" fmla="val 50000"/>
            </a:avLst>
          </a:prstGeom>
          <a:solidFill>
            <a:srgbClr val="ACAA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Stage</a:t>
            </a:r>
            <a:r>
              <a:rPr lang="en-US" altLang="zh-CN" sz="3200" b="1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0249" name="Text Box 10">
            <a:hlinkClick r:id="rId4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863600" y="3911600"/>
            <a:ext cx="2049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宇宙的极早期</a:t>
            </a:r>
            <a:endParaRPr lang="zh-CN" altLang="en-US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250" name="Text Box 11">
            <a:hlinkClick r:id="rId3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638550" y="3938588"/>
            <a:ext cx="2065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化学元素形成阶段</a:t>
            </a:r>
          </a:p>
        </p:txBody>
      </p:sp>
      <p:sp>
        <p:nvSpPr>
          <p:cNvPr id="10251" name="Text Box 12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218238" y="3938588"/>
            <a:ext cx="20748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宇宙主体阶段</a:t>
            </a:r>
          </a:p>
        </p:txBody>
      </p:sp>
      <p:sp>
        <p:nvSpPr>
          <p:cNvPr id="15372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0249" grpId="0" bldLvl="0" autoUpdateAnimBg="0"/>
      <p:bldP spid="10249" grpId="1" bldLvl="0" autoUpdateAnimBg="0"/>
      <p:bldP spid="10249" grpId="2" bldLvl="0" autoUpdateAnimBg="0"/>
      <p:bldP spid="10249" grpId="3" bldLvl="0" autoUpdateAnimBg="0"/>
      <p:bldP spid="10249" grpId="4" bldLvl="0" autoUpdateAnimBg="0"/>
      <p:bldP spid="10249" grpId="5" bldLvl="0" autoUpdateAnimBg="0"/>
      <p:bldP spid="10249" grpId="6"/>
      <p:bldP spid="10250" grpId="0" bldLvl="0" autoUpdateAnimBg="0"/>
      <p:bldP spid="10250" grpId="1" bldLvl="0" autoUpdateAnimBg="0"/>
      <p:bldP spid="10250" grpId="2" bldLvl="0" autoUpdateAnimBg="0"/>
      <p:bldP spid="10250" grpId="3" bldLvl="0" autoUpdateAnimBg="0"/>
      <p:bldP spid="10250" grpId="4" bldLvl="0" autoUpdateAnimBg="0"/>
      <p:bldP spid="10250" grpId="5" bldLvl="0" autoUpdateAnimBg="0"/>
      <p:bldP spid="10250" grpId="6"/>
      <p:bldP spid="10251" grpId="0" bldLvl="0" autoUpdateAnimBg="0"/>
      <p:bldP spid="10251" grpId="1" bldLvl="0" autoUpdateAnimBg="0"/>
      <p:bldP spid="10251" grpId="2" bldLvl="0" autoUpdateAnimBg="0"/>
      <p:bldP spid="10251" grpId="3" bldLvl="0" autoUpdateAnimBg="0"/>
      <p:bldP spid="10251" grpId="4" bldLvl="0" autoUpdateAnimBg="0"/>
      <p:bldP spid="10251" grpId="5" bldLvl="0" autoUpdateAnimBg="0"/>
      <p:bldP spid="10251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208" y="392113"/>
            <a:ext cx="8709025" cy="3305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600" b="1" dirty="0">
                <a:latin typeface="+mn-ea"/>
                <a:ea typeface="+mn-ea"/>
              </a:rPr>
              <a:t>(1) </a:t>
            </a:r>
            <a:r>
              <a:rPr lang="zh-CN" altLang="en-US" sz="3600" b="1" dirty="0">
                <a:latin typeface="+mn-ea"/>
                <a:ea typeface="+mn-ea"/>
              </a:rPr>
              <a:t>第一个阶段是宇宙的极早期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宇宙处在这个阶段的时间特别短，短到以秒来计，称为”太初第一秒”，时间不是用秒来计时，而是用一个新的计时单位：普朗克时间来描述事物。</a:t>
            </a:r>
            <a:endParaRPr lang="en-US" altLang="zh-CN" sz="32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b="1" dirty="0"/>
              <a:t>   宇宙学家们为我们勾画出这样一部宇宙历史：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4838" y="4511675"/>
            <a:ext cx="25098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374650" tIns="0" rIns="377031" bIns="0"/>
          <a:lstStyle/>
          <a:p>
            <a:pPr eaLnBrk="0" hangingPunct="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endParaRPr lang="zh-CN" altLang="en-US" sz="5900">
              <a:latin typeface="宋体" pitchFamily="2" charset="-122"/>
              <a:sym typeface="宋体" pitchFamily="2" charset="-122"/>
            </a:endParaRPr>
          </a:p>
          <a:p>
            <a:pPr marL="285750" lvl="1" indent="-285750" eaLnBrk="0" hangingPunct="0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</a:pPr>
            <a:endParaRPr lang="zh-CN" altLang="en-US" sz="4600">
              <a:latin typeface="宋体" pitchFamily="2" charset="-122"/>
              <a:sym typeface="宋体" pitchFamily="2" charset="-122"/>
            </a:endParaRPr>
          </a:p>
          <a:p>
            <a:pPr marL="285750" lvl="1" indent="-285750" eaLnBrk="0" hangingPunct="0"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</a:pPr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02000" y="4511675"/>
            <a:ext cx="25114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374650" tIns="0" rIns="377031" bIns="0"/>
          <a:lstStyle/>
          <a:p>
            <a:pPr eaLnBrk="0" hangingPunct="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endParaRPr lang="zh-CN" altLang="en-US" sz="5900">
              <a:latin typeface="宋体" pitchFamily="2" charset="-122"/>
              <a:sym typeface="宋体" pitchFamily="2" charset="-122"/>
            </a:endParaRPr>
          </a:p>
          <a:p>
            <a:pPr marL="285750" lvl="1" indent="-285750" eaLnBrk="0" hangingPunct="0">
              <a:lnSpc>
                <a:spcPct val="90000"/>
              </a:lnSpc>
              <a:spcAft>
                <a:spcPct val="15000"/>
              </a:spcAft>
              <a:buFont typeface="Arial" charset="0"/>
              <a:buNone/>
            </a:pPr>
            <a:endParaRPr lang="zh-CN" altLang="en-US"/>
          </a:p>
        </p:txBody>
      </p:sp>
      <p:sp>
        <p:nvSpPr>
          <p:cNvPr id="5" name="AutoShape 8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-5400000">
            <a:off x="5861844" y="4013994"/>
            <a:ext cx="2787650" cy="2509838"/>
          </a:xfrm>
          <a:prstGeom prst="flowChartManualOperation">
            <a:avLst/>
          </a:prstGeom>
          <a:solidFill>
            <a:srgbClr val="4F81BD"/>
          </a:solidFill>
          <a:ln w="25400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00750" y="4511675"/>
            <a:ext cx="25098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374650" tIns="0" rIns="377031" bIns="0"/>
          <a:lstStyle/>
          <a:p>
            <a:pPr eaLnBrk="0" hangingPunct="0">
              <a:lnSpc>
                <a:spcPct val="90000"/>
              </a:lnSpc>
              <a:spcAft>
                <a:spcPct val="35000"/>
              </a:spcAft>
              <a:buFont typeface="Arial" charset="0"/>
              <a:buNone/>
            </a:pPr>
            <a:endParaRPr lang="zh-CN" altLang="en-US"/>
          </a:p>
        </p:txBody>
      </p:sp>
      <p:sp>
        <p:nvSpPr>
          <p:cNvPr id="7" name="AutoShape 8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-5400000">
            <a:off x="3113882" y="4013994"/>
            <a:ext cx="2787650" cy="2509837"/>
          </a:xfrm>
          <a:prstGeom prst="flowChartManualOperation">
            <a:avLst/>
          </a:prstGeom>
          <a:solidFill>
            <a:srgbClr val="4F81BD"/>
          </a:solidFill>
          <a:ln w="25400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8" name="AutoShape 8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-5400000">
            <a:off x="179388" y="4022725"/>
            <a:ext cx="3160712" cy="2509838"/>
          </a:xfrm>
          <a:prstGeom prst="flowChartManualOperation">
            <a:avLst/>
          </a:prstGeom>
          <a:solidFill>
            <a:srgbClr val="4F81BD"/>
          </a:solidFill>
          <a:ln w="25400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sp>
        <p:nvSpPr>
          <p:cNvPr id="9" name="TextBox 12">
            <a:hlinkClick r:id="rId4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68325" y="4357688"/>
            <a:ext cx="2366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宇宙以惊人的速度向外膨胀</a:t>
            </a:r>
            <a:endParaRPr lang="zh-CN" altLang="en-US" sz="3200" dirty="0" smtClean="0">
              <a:latin typeface="+mn-ea"/>
              <a:ea typeface="+mn-ea"/>
            </a:endParaRPr>
          </a:p>
        </p:txBody>
      </p:sp>
      <p:sp>
        <p:nvSpPr>
          <p:cNvPr id="10" name="TextBox 14">
            <a:hlinkClick r:id="rId3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333750" y="4237038"/>
            <a:ext cx="24463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宇宙中产生的第一种物质</a:t>
            </a:r>
            <a:r>
              <a:rPr lang="en-US" altLang="zh-CN" sz="3200" b="1" dirty="0" smtClean="0">
                <a:latin typeface="+mn-ea"/>
                <a:ea typeface="+mn-ea"/>
              </a:rPr>
              <a:t>:</a:t>
            </a:r>
            <a:r>
              <a:rPr lang="zh-CN" altLang="en-US" sz="3200" b="1" dirty="0" smtClean="0">
                <a:latin typeface="+mn-ea"/>
                <a:ea typeface="+mn-ea"/>
              </a:rPr>
              <a:t>亚原子粒子</a:t>
            </a:r>
            <a:endParaRPr lang="en-US" sz="3200" b="1" dirty="0" smtClean="0">
              <a:latin typeface="+mn-ea"/>
              <a:ea typeface="+mn-ea"/>
            </a:endParaRPr>
          </a:p>
        </p:txBody>
      </p:sp>
      <p:sp>
        <p:nvSpPr>
          <p:cNvPr id="11" name="TextBox 15">
            <a:hlinkClick r:id="rId2" action="ppaction://hlinksldjump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149975" y="4652963"/>
            <a:ext cx="22558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宇宙生存与毁灭之战</a:t>
            </a:r>
            <a:endParaRPr lang="en-US" sz="32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 noChangeArrowheads="1"/>
          </p:cNvSpPr>
          <p:nvPr/>
        </p:nvSpPr>
        <p:spPr bwMode="auto">
          <a:xfrm>
            <a:off x="217488" y="-192088"/>
            <a:ext cx="87503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3200"/>
              <a:t>    </a:t>
            </a:r>
            <a:endParaRPr lang="en-US" altLang="zh-CN" sz="3200"/>
          </a:p>
        </p:txBody>
      </p:sp>
      <p:sp>
        <p:nvSpPr>
          <p:cNvPr id="2" name="矩形 1"/>
          <p:cNvSpPr/>
          <p:nvPr/>
        </p:nvSpPr>
        <p:spPr>
          <a:xfrm>
            <a:off x="506413" y="271463"/>
            <a:ext cx="7985125" cy="462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a.</a:t>
            </a:r>
            <a:r>
              <a:rPr lang="zh-CN" altLang="en-US" sz="3200" b="1" dirty="0" smtClean="0">
                <a:latin typeface="+mn-ea"/>
                <a:ea typeface="+mn-ea"/>
              </a:rPr>
              <a:t>宇宙</a:t>
            </a:r>
            <a:r>
              <a:rPr lang="zh-CN" altLang="en-US" sz="3200" b="1" dirty="0">
                <a:latin typeface="+mn-ea"/>
                <a:ea typeface="+mn-ea"/>
              </a:rPr>
              <a:t>以惊人的速度向外膨胀</a:t>
            </a:r>
            <a:br>
              <a:rPr lang="zh-CN" altLang="en-US" sz="3200" b="1" dirty="0">
                <a:latin typeface="+mn-ea"/>
                <a:ea typeface="+mn-ea"/>
              </a:rPr>
            </a:br>
            <a:r>
              <a:rPr lang="zh-CN" altLang="en-US" sz="3200" b="1" dirty="0">
                <a:latin typeface="+mn-ea"/>
                <a:ea typeface="+mn-ea"/>
              </a:rPr>
              <a:t>       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latin typeface="+mn-ea"/>
                <a:ea typeface="+mn-ea"/>
              </a:rPr>
              <a:t>刚刚诞生的宇宙是炽热、致密的、随着宇宙的极速膨胀，其温度快速下降。大爆炸后10</a:t>
            </a:r>
            <a:r>
              <a:rPr lang="zh-CN" altLang="en-US" sz="3200" b="1" baseline="30000" dirty="0">
                <a:latin typeface="+mn-ea"/>
                <a:ea typeface="+mn-ea"/>
              </a:rPr>
              <a:t>-44</a:t>
            </a:r>
            <a:r>
              <a:rPr lang="zh-CN" altLang="en-US" sz="3200" b="1" dirty="0">
                <a:latin typeface="+mn-ea"/>
                <a:ea typeface="+mn-ea"/>
              </a:rPr>
              <a:t> 秒 时，引力作用首先分化出来，宇宙的命运、大小、结构以及宇宙中的万物，都在那一瞬间被引力掌控。但由于能量过高，强力、弱力、电磁力三种作用仍不可区分。就在大爆炸的一瞬间，一股能量波猛然迸发，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42900" y="392113"/>
            <a:ext cx="84645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  </a:t>
            </a:r>
            <a:r>
              <a:rPr lang="zh-CN" altLang="en-US" sz="3200" b="1" dirty="0" smtClean="0">
                <a:latin typeface="+mn-ea"/>
              </a:rPr>
              <a:t>宇宙以惊人</a:t>
            </a:r>
            <a:r>
              <a:rPr lang="zh-CN" altLang="en-US" sz="3200" b="1" dirty="0" smtClean="0">
                <a:latin typeface="+mn-ea"/>
                <a:ea typeface="+mn-ea"/>
              </a:rPr>
              <a:t>的速度向外膨胀。也就是一亿亿亿分之一秒的时间内，空间就扩展了一亿亿亿倍。宇宙从原子大小扩展到棒球那么大，只需要不到一亿亿亿分之一秒，事实上，这就如同在这段时间内，从一枚高尔夫球扩张到地球的大小，这足以说明，宇宙的扩张速度比光速还要快。</a:t>
            </a:r>
            <a:endParaRPr lang="en-US" sz="3200" b="1" dirty="0" smtClean="0"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 smtClean="0">
                <a:latin typeface="+mn-ea"/>
                <a:ea typeface="+mn-ea"/>
              </a:rPr>
              <a:t>      </a:t>
            </a:r>
            <a:r>
              <a:rPr lang="zh-CN" altLang="en-US" sz="3200" b="1" dirty="0" smtClean="0">
                <a:latin typeface="+mn-ea"/>
                <a:ea typeface="+mn-ea"/>
              </a:rPr>
              <a:t>为此，让我们来看</a:t>
            </a:r>
            <a:r>
              <a:rPr lang="en-US" altLang="zh-CN" sz="3200" b="1" dirty="0" smtClean="0">
                <a:latin typeface="+mn-ea"/>
                <a:ea typeface="+mn-ea"/>
              </a:rPr>
              <a:t>《</a:t>
            </a:r>
            <a:r>
              <a:rPr lang="zh-CN" altLang="en-US" sz="3200" b="1" dirty="0" smtClean="0">
                <a:latin typeface="+mn-ea"/>
                <a:ea typeface="+mn-ea"/>
              </a:rPr>
              <a:t>了解宇宙是如何运行</a:t>
            </a:r>
            <a:r>
              <a:rPr lang="en-US" altLang="zh-CN" sz="3200" b="1" dirty="0" smtClean="0">
                <a:latin typeface="+mn-ea"/>
                <a:ea typeface="+mn-ea"/>
              </a:rPr>
              <a:t>》</a:t>
            </a:r>
            <a:r>
              <a:rPr lang="zh-CN" altLang="en-US" sz="3200" b="1" dirty="0" smtClean="0">
                <a:latin typeface="+mn-ea"/>
                <a:ea typeface="+mn-ea"/>
              </a:rPr>
              <a:t>关于</a:t>
            </a:r>
            <a:r>
              <a:rPr lang="zh-CN" altLang="en-US" sz="3200" b="1" i="1" u="sng" dirty="0" smtClean="0">
                <a:solidFill>
                  <a:srgbClr val="FF3300"/>
                </a:solidFill>
                <a:latin typeface="+mn-ea"/>
                <a:ea typeface="+mn-ea"/>
              </a:rPr>
              <a:t>大爆炸瞬间宇宙膨胀</a:t>
            </a:r>
            <a:r>
              <a:rPr lang="zh-CN" altLang="en-US" sz="3200" b="1" u="sng" dirty="0" smtClean="0">
                <a:solidFill>
                  <a:srgbClr val="FF3300"/>
                </a:solidFill>
                <a:latin typeface="+mn-ea"/>
                <a:ea typeface="+mn-ea"/>
              </a:rPr>
              <a:t>的描述</a:t>
            </a:r>
            <a:r>
              <a:rPr lang="zh-CN" altLang="en-US" sz="3200" b="1" dirty="0" smtClean="0">
                <a:latin typeface="+mn-ea"/>
                <a:ea typeface="+mn-ea"/>
              </a:rPr>
              <a:t>。</a:t>
            </a:r>
            <a:r>
              <a:rPr lang="en-US" sz="3200" b="1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en-US" sz="3200" dirty="0" smtClean="0">
                <a:latin typeface="+mn-ea"/>
                <a:ea typeface="+mn-ea"/>
              </a:rPr>
              <a:t>       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动作按钮: 后退或前一项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1688" y="6297613"/>
            <a:ext cx="722312" cy="560387"/>
          </a:xfrm>
          <a:prstGeom prst="actionButtonBackPrevious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pic>
        <p:nvPicPr>
          <p:cNvPr id="4" name="1(000000000-000715919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动作按钮: 后退或前一项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0"/>
            <a:ext cx="811212" cy="590550"/>
          </a:xfrm>
          <a:prstGeom prst="actionButtonBackPrevious">
            <a:avLst/>
          </a:prstGeom>
          <a:solidFill>
            <a:srgbClr val="FFC000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1600" y="3734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200" b="1" dirty="0" smtClean="0"/>
              <a:t>宇宙终结之后又是什么？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433235" y="1209058"/>
            <a:ext cx="51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/>
              <a:t>是什么物质发生了大爆炸？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376010" y="2079212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/>
              <a:t>在大爆炸之前又有什么存在？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333536" y="2875625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/>
              <a:t>在宇宙的哪儿发生大爆炸的呢？</a:t>
            </a:r>
            <a:endParaRPr lang="zh-CN" altLang="en-US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200" y="187325"/>
            <a:ext cx="8621713" cy="5668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600" b="1" dirty="0" smtClean="0">
                <a:latin typeface="+mn-ea"/>
                <a:ea typeface="+mn-ea"/>
              </a:rPr>
              <a:t>b.</a:t>
            </a:r>
            <a:r>
              <a:rPr lang="zh-CN" altLang="en-US" sz="3600" b="1" dirty="0" smtClean="0">
                <a:latin typeface="+mn-ea"/>
                <a:ea typeface="+mn-ea"/>
              </a:rPr>
              <a:t>宇宙</a:t>
            </a:r>
            <a:r>
              <a:rPr lang="zh-CN" altLang="en-US" sz="3600" b="1" dirty="0">
                <a:latin typeface="+mn-ea"/>
                <a:ea typeface="+mn-ea"/>
              </a:rPr>
              <a:t>中产生的第一种物质</a:t>
            </a:r>
            <a:r>
              <a:rPr lang="en-US" altLang="zh-CN" sz="3600" b="1" dirty="0">
                <a:latin typeface="+mn-ea"/>
                <a:ea typeface="+mn-ea"/>
              </a:rPr>
              <a:t>:</a:t>
            </a:r>
            <a:r>
              <a:rPr lang="zh-CN" altLang="en-US" sz="3600" b="1" dirty="0">
                <a:latin typeface="+mn-ea"/>
                <a:ea typeface="+mn-ea"/>
              </a:rPr>
              <a:t>亚原子粒子</a:t>
            </a:r>
            <a:endParaRPr lang="en-US" altLang="zh-CN" sz="36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当宇宙的年龄为10</a:t>
            </a:r>
            <a:r>
              <a:rPr lang="zh-CN" altLang="en-US" sz="3200" b="1" baseline="30000" dirty="0">
                <a:latin typeface="+mn-ea"/>
                <a:ea typeface="+mn-ea"/>
              </a:rPr>
              <a:t>-36</a:t>
            </a:r>
            <a:r>
              <a:rPr lang="zh-CN" altLang="en-US" sz="3200" b="1" dirty="0">
                <a:latin typeface="+mn-ea"/>
                <a:ea typeface="+mn-ea"/>
              </a:rPr>
              <a:t>秒 时，强作用与弱、电作用分离，大爆炸的原始能量转变成微小的亚原子粒子，这是宇宙中产生的第一种物质。理论物理学家劳伦斯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克劳斯教授对此描述道：“在大爆炸初期，宇宙非常炙热致密，蕴含着极大的能量。正因为如此，各种粒子被不断创造出来；同时能量和物质在这锅炙热的浓汤里，不断相互转换”。</a:t>
            </a:r>
            <a:r>
              <a:rPr lang="zh-CN" altLang="en-US" sz="3200" b="1" dirty="0"/>
              <a:t>而随着宇宙逐渐冷却下来，粒子不再向能量转换，宇宙中的亚原子粒子逐渐增多，但温度仍然</a:t>
            </a:r>
            <a:endParaRPr lang="zh-CN" altLang="en-US" sz="3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 noChangeArrowheads="1"/>
          </p:cNvSpPr>
          <p:nvPr/>
        </p:nvSpPr>
        <p:spPr bwMode="auto">
          <a:xfrm>
            <a:off x="285750" y="385766"/>
            <a:ext cx="85725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zh-CN" altLang="en-US" sz="3200" b="1" dirty="0">
                <a:latin typeface="+mn-ea"/>
                <a:ea typeface="+mn-ea"/>
              </a:rPr>
              <a:t>很高，很不稳定，一切都在极短的瞬间发生。物质和反物质之间开始出现不对称性，宇宙的年龄为10</a:t>
            </a:r>
            <a:r>
              <a:rPr lang="zh-CN" altLang="en-US" sz="3200" b="1" baseline="30000" dirty="0">
                <a:latin typeface="+mn-ea"/>
                <a:ea typeface="+mn-ea"/>
              </a:rPr>
              <a:t>-10</a:t>
            </a:r>
            <a:r>
              <a:rPr lang="zh-CN" altLang="en-US" sz="3200" b="1" dirty="0">
                <a:latin typeface="+mn-ea"/>
                <a:ea typeface="+mn-ea"/>
              </a:rPr>
              <a:t>秒时，弱作用与电磁作用又分离开来。随着宇宙的膨胀，它的温度和密度不断下降。宇宙年龄为百分之一秒时，温度已降到</a:t>
            </a:r>
            <a:r>
              <a:rPr lang="en-US" altLang="zh-CN" sz="3200" b="1" dirty="0">
                <a:latin typeface="+mn-ea"/>
                <a:ea typeface="+mn-ea"/>
              </a:rPr>
              <a:t>1000</a:t>
            </a:r>
            <a:r>
              <a:rPr lang="zh-CN" altLang="en-US" sz="3200" b="1" dirty="0">
                <a:latin typeface="+mn-ea"/>
                <a:ea typeface="+mn-ea"/>
              </a:rPr>
              <a:t>亿摄氏度，开始进入高能物理领域。</a:t>
            </a:r>
            <a:endParaRPr lang="en-US" sz="32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为此，让我们来看</a:t>
            </a:r>
            <a:r>
              <a:rPr lang="en-US" altLang="zh-CN" sz="3200" b="1" dirty="0">
                <a:latin typeface="+mn-ea"/>
                <a:ea typeface="+mn-ea"/>
              </a:rPr>
              <a:t>《</a:t>
            </a:r>
            <a:r>
              <a:rPr lang="zh-CN" altLang="en-US" sz="3200" b="1" dirty="0">
                <a:latin typeface="+mn-ea"/>
                <a:ea typeface="+mn-ea"/>
              </a:rPr>
              <a:t>了解宇宙是如何运行</a:t>
            </a:r>
            <a:r>
              <a:rPr lang="en-US" altLang="zh-CN" sz="3200" b="1" dirty="0">
                <a:latin typeface="+mn-ea"/>
                <a:ea typeface="+mn-ea"/>
              </a:rPr>
              <a:t>》</a:t>
            </a:r>
            <a:r>
              <a:rPr lang="zh-CN" altLang="en-US" sz="3200" b="1" dirty="0">
                <a:latin typeface="+mn-ea"/>
                <a:ea typeface="+mn-ea"/>
              </a:rPr>
              <a:t>关于</a:t>
            </a:r>
            <a:r>
              <a:rPr lang="zh-CN" altLang="en-US" sz="3200" i="1" u="sng" dirty="0">
                <a:solidFill>
                  <a:srgbClr val="FF3300"/>
                </a:solidFill>
                <a:latin typeface="+mn-ea"/>
                <a:ea typeface="+mn-ea"/>
              </a:rPr>
              <a:t>大爆炸瞬间的宇宙中产生的第一种物质</a:t>
            </a:r>
            <a:r>
              <a:rPr lang="zh-CN" altLang="en-US" sz="3200" u="sng" dirty="0">
                <a:solidFill>
                  <a:srgbClr val="FF3300"/>
                </a:solidFill>
                <a:latin typeface="+mn-ea"/>
                <a:ea typeface="+mn-ea"/>
              </a:rPr>
              <a:t>描述</a:t>
            </a:r>
            <a:r>
              <a:rPr lang="zh-CN" altLang="en-US" sz="3200" b="1" dirty="0">
                <a:latin typeface="+mn-ea"/>
                <a:ea typeface="+mn-ea"/>
              </a:rPr>
              <a:t>。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动作按钮: 后退或前一项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1688" y="6297613"/>
            <a:ext cx="722312" cy="560387"/>
          </a:xfrm>
          <a:prstGeom prst="actionButtonBackPrevious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  <p:pic>
        <p:nvPicPr>
          <p:cNvPr id="4" name="2(000000000-000433920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567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动作按钮: 后退或前一项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0"/>
            <a:ext cx="811212" cy="590550"/>
          </a:xfrm>
          <a:prstGeom prst="actionButtonBackPrevious">
            <a:avLst/>
          </a:prstGeom>
          <a:solidFill>
            <a:srgbClr val="FFC000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9425" y="501650"/>
            <a:ext cx="8142288" cy="5121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600" b="1" dirty="0" smtClean="0">
                <a:latin typeface="+mn-ea"/>
                <a:ea typeface="+mn-ea"/>
              </a:rPr>
              <a:t>c.</a:t>
            </a:r>
            <a:r>
              <a:rPr lang="zh-CN" altLang="en-US" sz="3600" b="1" dirty="0" smtClean="0">
                <a:latin typeface="+mn-ea"/>
                <a:ea typeface="+mn-ea"/>
              </a:rPr>
              <a:t>宇宙</a:t>
            </a:r>
            <a:r>
              <a:rPr lang="zh-CN" altLang="en-US" sz="3600" b="1" dirty="0">
                <a:latin typeface="+mn-ea"/>
                <a:ea typeface="+mn-ea"/>
              </a:rPr>
              <a:t>生存与毁灭之战</a:t>
            </a:r>
            <a:endParaRPr lang="en-US" altLang="zh-CN" sz="3600" b="1" dirty="0">
              <a:latin typeface="+mn-ea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随着宇宙的膨胀，它的温度和密度不断下降。这一切都是在极短的瞬间发生，宇宙现在面临着生存与毁灭的关键时刻：一场物质与反物质之间的大战即将打响。所有的物质，都是由大爆炸之前的纯能量产生的，而纯能量也同时产生了宇宙中最危险的物质之一：反物质。带正电荷的物质与带负电荷的反物质相互较量，相同数量的物质与反物质会彼此抵消，宇宙在这场史诗般的战斗中，命悬一线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 noChangeArrowheads="1"/>
          </p:cNvSpPr>
          <p:nvPr/>
        </p:nvSpPr>
        <p:spPr bwMode="auto">
          <a:xfrm>
            <a:off x="142873" y="439741"/>
            <a:ext cx="87153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zh-CN" altLang="en-US" sz="3200" b="1" dirty="0">
                <a:latin typeface="+mn-ea"/>
                <a:ea typeface="+mn-ea"/>
              </a:rPr>
              <a:t>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说：“每十亿个反物质粒子，都有相对应的十亿零一个物质粒子。造物之初制造了多余的物质粒子，这点物质就足于造就我们今天的恒星和星系了”。最终，人多势众的一方：物质方赢得了胜利。在宇宙诞生后不到一秒钟的时间内，微小的原始粒子充斥着宇宙。</a:t>
            </a:r>
            <a:endParaRPr lang="en-US" sz="32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为此，让我们来看</a:t>
            </a:r>
            <a:r>
              <a:rPr lang="en-US" altLang="zh-CN" sz="3200" b="1" dirty="0">
                <a:latin typeface="+mn-ea"/>
                <a:ea typeface="+mn-ea"/>
              </a:rPr>
              <a:t>《</a:t>
            </a:r>
            <a:r>
              <a:rPr lang="zh-CN" altLang="en-US" sz="3200" b="1" dirty="0">
                <a:latin typeface="+mn-ea"/>
                <a:ea typeface="+mn-ea"/>
              </a:rPr>
              <a:t>了解宇宙是如何运行</a:t>
            </a:r>
            <a:r>
              <a:rPr lang="en-US" altLang="zh-CN" sz="3200" b="1" dirty="0">
                <a:latin typeface="+mn-ea"/>
                <a:ea typeface="+mn-ea"/>
              </a:rPr>
              <a:t>》</a:t>
            </a:r>
            <a:r>
              <a:rPr lang="zh-CN" altLang="en-US" sz="3200" b="1" dirty="0">
                <a:latin typeface="+mn-ea"/>
                <a:ea typeface="+mn-ea"/>
              </a:rPr>
              <a:t>关于</a:t>
            </a:r>
            <a:r>
              <a:rPr lang="zh-CN" altLang="en-US" sz="3200" b="1" i="1" u="sng" dirty="0">
                <a:solidFill>
                  <a:srgbClr val="FF3300"/>
                </a:solidFill>
                <a:latin typeface="+mn-ea"/>
                <a:ea typeface="+mn-ea"/>
              </a:rPr>
              <a:t>大爆炸瞬间的宇宙生存与毁灭之战</a:t>
            </a:r>
            <a:r>
              <a:rPr lang="en-US" altLang="zh-CN" sz="3200" b="1" i="1" u="sng" dirty="0">
                <a:solidFill>
                  <a:srgbClr val="FF3300"/>
                </a:solidFill>
                <a:latin typeface="+mn-ea"/>
                <a:ea typeface="+mn-ea"/>
              </a:rPr>
              <a:t>——</a:t>
            </a:r>
            <a:r>
              <a:rPr lang="zh-CN" altLang="en-US" sz="3200" b="1" i="1" u="sng" dirty="0">
                <a:solidFill>
                  <a:srgbClr val="FF3300"/>
                </a:solidFill>
                <a:latin typeface="+mn-ea"/>
                <a:ea typeface="+mn-ea"/>
              </a:rPr>
              <a:t>物质与反物质之间的大战</a:t>
            </a:r>
            <a:r>
              <a:rPr lang="zh-CN" altLang="en-US" sz="3200" b="1" u="sng" dirty="0">
                <a:solidFill>
                  <a:srgbClr val="FF3300"/>
                </a:solidFill>
                <a:latin typeface="+mn-ea"/>
                <a:ea typeface="+mn-ea"/>
              </a:rPr>
              <a:t>描述</a:t>
            </a:r>
            <a:r>
              <a:rPr lang="zh-CN" altLang="en-US" sz="3200" b="1" dirty="0">
                <a:latin typeface="+mn-ea"/>
                <a:ea typeface="+mn-ea"/>
              </a:rPr>
              <a:t>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ea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000" dirty="0"/>
              <a:t>     </a:t>
            </a:r>
            <a:endParaRPr lang="zh-CN" altLang="en-US" sz="3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动作按钮: 后退或前一项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0"/>
            <a:ext cx="811212" cy="590550"/>
          </a:xfrm>
          <a:prstGeom prst="actionButtonBackPrevious">
            <a:avLst/>
          </a:prstGeom>
          <a:solidFill>
            <a:srgbClr val="FFC000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199" y="157160"/>
            <a:ext cx="8680450" cy="67156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4000" b="1" dirty="0">
                <a:latin typeface="+mn-ea"/>
                <a:ea typeface="+mn-ea"/>
              </a:rPr>
              <a:t>(2) </a:t>
            </a:r>
            <a:r>
              <a:rPr lang="zh-CN" altLang="en-US" sz="4000" b="1" dirty="0">
                <a:latin typeface="+mn-ea"/>
                <a:ea typeface="+mn-ea"/>
              </a:rPr>
              <a:t>第二个阶段是化学元素形成阶段</a:t>
            </a:r>
            <a:endParaRPr lang="en-US" altLang="zh-CN" sz="40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再过一两个普朗克时间，宇宙的年龄就满一秒了，物质方已赢得了胜利，该是建造宇宙的时候了。这时宇宙仍然相当炙热，并以惊人的速度扩张。理论物理学家劳伦斯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克劳斯教授说：“宇宙诞生一秒钟后，粒子和我们现在看到的完全不一样，那时根本没有原子，我们周围的这些事物都是不存在的”。宇宙中的一切都在改变，温度不断下降，大爆炸后</a:t>
            </a:r>
            <a:r>
              <a:rPr lang="en-US" altLang="zh-CN" sz="3200" b="1" dirty="0">
                <a:latin typeface="+mn-ea"/>
                <a:ea typeface="+mn-ea"/>
              </a:rPr>
              <a:t>180</a:t>
            </a:r>
            <a:r>
              <a:rPr lang="zh-CN" altLang="en-US" sz="3200" b="1" dirty="0">
                <a:latin typeface="+mn-ea"/>
                <a:ea typeface="+mn-ea"/>
              </a:rPr>
              <a:t>秒，随着粒子运动不断减慢，中子开始失去自由存在的条件，它要么发生衰变，要么与质子结合，从而构成了第一批元素氢、氦和锂等。</a:t>
            </a:r>
          </a:p>
        </p:txBody>
      </p:sp>
      <p:sp>
        <p:nvSpPr>
          <p:cNvPr id="26627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 noChangeArrowheads="1"/>
          </p:cNvSpPr>
          <p:nvPr/>
        </p:nvSpPr>
        <p:spPr bwMode="auto">
          <a:xfrm>
            <a:off x="171449" y="417513"/>
            <a:ext cx="8786812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zh-CN" altLang="en-US" sz="3200" b="1" dirty="0">
                <a:latin typeface="+mn-ea"/>
                <a:ea typeface="+mn-ea"/>
              </a:rPr>
              <a:t>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克劳斯教授描述道：“我们的宇宙从极小的点。扩大到要以光年计算的规模，在最初的三分钟，宇宙中发生了所有最惊人的转变”。</a:t>
            </a:r>
            <a:endParaRPr lang="en-US" altLang="zh-CN" sz="32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4000" b="1" dirty="0"/>
              <a:t>(3) </a:t>
            </a:r>
            <a:r>
              <a:rPr lang="zh-CN" altLang="en-US" sz="4000" b="1" dirty="0"/>
              <a:t>第三阶段是宇宙主体阶段</a:t>
            </a:r>
            <a:endParaRPr lang="en-US" altLang="zh-CN" sz="4000" b="1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4000" b="1" dirty="0"/>
              <a:t>        </a:t>
            </a:r>
            <a:r>
              <a:rPr lang="zh-CN" altLang="en-US" sz="3200" b="1" dirty="0"/>
              <a:t>宇宙主体阶段起始于温度降低到了几千摄氏度时，电子和原子核不能再抵抗彼此间相互的吸引力而结合成原子。化学结合作用使中性原子形成，宇宙主要成分为气态物质，并逐步自引力作用下凝聚成密度较高的气体云块，形成越来越大的团块。又过了几十亿年，中性原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000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3200" dirty="0"/>
          </a:p>
        </p:txBody>
      </p:sp>
      <p:sp>
        <p:nvSpPr>
          <p:cNvPr id="27651" name="动作按钮: 后退或前一项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32788" y="0"/>
            <a:ext cx="811212" cy="590550"/>
          </a:xfrm>
          <a:prstGeom prst="actionButtonBackPrevious">
            <a:avLst/>
          </a:prstGeom>
          <a:solidFill>
            <a:srgbClr val="FFC000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/>
        </p:nvSpPr>
        <p:spPr bwMode="auto">
          <a:xfrm>
            <a:off x="357188" y="280988"/>
            <a:ext cx="85010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zh-CN" altLang="en-US" sz="3200" b="1" dirty="0">
                <a:latin typeface="+mn-ea"/>
                <a:ea typeface="+mn-ea"/>
              </a:rPr>
              <a:t>子在引力作用下不断聚集，先后形成了各级天体。气体不断聚集成星云，并演化成星系，直至恒星和恒星系统，成为我们今天的五彩缤纷的星空世界。在个别天体上还出现了生命现象，人类也终于在地球上诞生了。至今，我们仍生活在这一阶段中。</a:t>
            </a:r>
            <a:endParaRPr lang="en-US" sz="32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加来道雄教授描述道：“每当我们仰望天空，就看到数十亿年前的景象，我们想当然地认为一直都是这样的，但事实并非如此。大爆炸</a:t>
            </a:r>
            <a:r>
              <a:rPr lang="en-US" altLang="zh-CN" sz="3200" b="1" dirty="0">
                <a:latin typeface="+mn-ea"/>
                <a:ea typeface="+mn-ea"/>
              </a:rPr>
              <a:t>38</a:t>
            </a:r>
            <a:r>
              <a:rPr lang="zh-CN" altLang="en-US" sz="3200" b="1" dirty="0">
                <a:latin typeface="+mn-ea"/>
                <a:ea typeface="+mn-ea"/>
              </a:rPr>
              <a:t>万年之后，宇宙开始变得透明，此前的宇宙一片混沌”。当时的宇宙，就象一锅充斥着不稳定电子的黑暗浓汤。这个年轻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8614" y="274638"/>
            <a:ext cx="858678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的宇宙需要冷却下来，才能使电子减慢速度形成原子。宇宙中的氢原子、氦原子和锂原子花了很长时间才能形成。经科学家们测算，经历了</a:t>
            </a:r>
            <a:r>
              <a:rPr lang="en-US" altLang="zh-CN" sz="3200" b="1" dirty="0" smtClean="0">
                <a:latin typeface="+mn-ea"/>
                <a:ea typeface="+mn-ea"/>
              </a:rPr>
              <a:t>38</a:t>
            </a:r>
            <a:r>
              <a:rPr lang="zh-CN" altLang="en-US" sz="3200" b="1" dirty="0" smtClean="0">
                <a:latin typeface="+mn-ea"/>
                <a:ea typeface="+mn-ea"/>
              </a:rPr>
              <a:t>万年的时间，电子才降到足够慢的速度形成原子，在原子大规模地产生后，宇宙渐渐变得轻透，第一道光线穿过混沌在宇宙中奔驰。理论物理学家大卫</a:t>
            </a:r>
            <a:r>
              <a:rPr lang="en-US" altLang="zh-CN" sz="3200" b="1" dirty="0" smtClean="0">
                <a:latin typeface="+mn-ea"/>
                <a:ea typeface="+mn-ea"/>
              </a:rPr>
              <a:t>·</a:t>
            </a:r>
            <a:r>
              <a:rPr lang="zh-CN" altLang="en-US" sz="3200" b="1" dirty="0" smtClean="0">
                <a:latin typeface="+mn-ea"/>
                <a:ea typeface="+mn-ea"/>
              </a:rPr>
              <a:t>斯伯格教授和他所在的小组，于</a:t>
            </a:r>
            <a:r>
              <a:rPr lang="en-US" altLang="zh-CN" sz="3200" b="1" dirty="0" smtClean="0">
                <a:latin typeface="+mn-ea"/>
                <a:ea typeface="+mn-ea"/>
              </a:rPr>
              <a:t>2001</a:t>
            </a:r>
            <a:r>
              <a:rPr lang="zh-CN" altLang="en-US" sz="3200" b="1" dirty="0" smtClean="0">
                <a:latin typeface="+mn-ea"/>
                <a:ea typeface="+mn-ea"/>
              </a:rPr>
              <a:t>年拍摄到最详尽的早期宇宙照片，照片记录下了宇宙大爆炸后</a:t>
            </a:r>
            <a:r>
              <a:rPr lang="en-US" altLang="zh-CN" sz="3200" b="1" dirty="0" smtClean="0">
                <a:latin typeface="+mn-ea"/>
                <a:ea typeface="+mn-ea"/>
              </a:rPr>
              <a:t>38</a:t>
            </a:r>
            <a:r>
              <a:rPr lang="zh-CN" altLang="en-US" sz="3200" b="1" dirty="0" smtClean="0">
                <a:latin typeface="+mn-ea"/>
                <a:ea typeface="+mn-ea"/>
              </a:rPr>
              <a:t>万年的样子。</a:t>
            </a:r>
            <a:endParaRPr lang="en-US" sz="3200" b="1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    为此，让我们来看</a:t>
            </a:r>
            <a:r>
              <a:rPr lang="en-US" altLang="zh-CN" sz="3200" b="1" dirty="0" smtClean="0">
                <a:latin typeface="+mn-ea"/>
                <a:ea typeface="+mn-ea"/>
              </a:rPr>
              <a:t>《</a:t>
            </a:r>
            <a:r>
              <a:rPr lang="zh-CN" altLang="en-US" sz="3200" b="1" dirty="0" smtClean="0">
                <a:latin typeface="+mn-ea"/>
                <a:ea typeface="+mn-ea"/>
              </a:rPr>
              <a:t>了解宇宙是如何运行</a:t>
            </a:r>
            <a:r>
              <a:rPr lang="en-US" altLang="zh-CN" sz="3200" b="1" dirty="0" smtClean="0">
                <a:latin typeface="+mn-ea"/>
                <a:ea typeface="+mn-ea"/>
              </a:rPr>
              <a:t>》</a:t>
            </a:r>
            <a:r>
              <a:rPr lang="zh-CN" altLang="en-US" sz="3200" b="1" dirty="0" smtClean="0">
                <a:latin typeface="+mn-ea"/>
                <a:ea typeface="+mn-ea"/>
              </a:rPr>
              <a:t>关于</a:t>
            </a:r>
            <a:r>
              <a:rPr lang="zh-CN" altLang="en-US" sz="3200" b="1" i="1" u="sng" dirty="0" smtClean="0">
                <a:solidFill>
                  <a:srgbClr val="FF3300"/>
                </a:solidFill>
                <a:latin typeface="+mn-ea"/>
                <a:ea typeface="+mn-ea"/>
              </a:rPr>
              <a:t>大爆炸过程中化学元素形成和原子大规模地产生</a:t>
            </a:r>
            <a:r>
              <a:rPr lang="zh-CN" altLang="en-US" sz="3200" b="1" u="sng" dirty="0" smtClean="0">
                <a:solidFill>
                  <a:srgbClr val="FF3300"/>
                </a:solidFill>
                <a:latin typeface="+mn-ea"/>
                <a:ea typeface="+mn-ea"/>
              </a:rPr>
              <a:t>的描述</a:t>
            </a:r>
            <a:r>
              <a:rPr lang="zh-CN" altLang="en-US" sz="3200" b="1" dirty="0" smtClean="0"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_s4100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17650" y="558800"/>
            <a:ext cx="3230563" cy="1033463"/>
          </a:xfrm>
          <a:prstGeom prst="roundRect">
            <a:avLst>
              <a:gd name="adj" fmla="val 16667"/>
            </a:avLst>
          </a:prstGeom>
          <a:solidFill>
            <a:srgbClr val="6B8BDB"/>
          </a:solidFill>
          <a:ln w="28575">
            <a:solidFill>
              <a:srgbClr val="F4220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3200" b="1">
                <a:solidFill>
                  <a:srgbClr val="FF00FF"/>
                </a:solidFill>
                <a:latin typeface="方正启体简体" pitchFamily="65" charset="-122"/>
                <a:ea typeface="方正启体简体" pitchFamily="65" charset="-122"/>
              </a:rPr>
              <a:t>大爆炸宇宙学</a:t>
            </a:r>
            <a:endParaRPr lang="zh-CN" altLang="en-US" sz="3200" b="1">
              <a:solidFill>
                <a:schemeClr val="bg1"/>
              </a:solidFill>
              <a:ea typeface="华文琥珀" pitchFamily="2" charset="-122"/>
            </a:endParaRPr>
          </a:p>
        </p:txBody>
      </p:sp>
      <p:sp>
        <p:nvSpPr>
          <p:cNvPr id="3075" name="_s4101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0838" y="2109788"/>
            <a:ext cx="2111375" cy="10350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400" b="1" u="sng">
                <a:solidFill>
                  <a:srgbClr val="002060"/>
                </a:solidFill>
                <a:latin typeface="方正启体简体" pitchFamily="65" charset="-122"/>
                <a:ea typeface="方正细圆简体" pitchFamily="2" charset="-122"/>
              </a:rPr>
              <a:t>宇宙的概念、组成</a:t>
            </a:r>
          </a:p>
        </p:txBody>
      </p:sp>
      <p:cxnSp>
        <p:nvCxnSpPr>
          <p:cNvPr id="3076" name="_s4102"/>
          <p:cNvCxnSpPr>
            <a:cxnSpLocks noChangeShapeType="1"/>
            <a:stCxn id="3075" idx="3"/>
            <a:endCxn id="3074" idx="2"/>
          </p:cNvCxnSpPr>
          <p:nvPr/>
        </p:nvCxnSpPr>
        <p:spPr bwMode="auto">
          <a:xfrm flipV="1">
            <a:off x="2462213" y="1592263"/>
            <a:ext cx="671512" cy="1035050"/>
          </a:xfrm>
          <a:prstGeom prst="bentConnector2">
            <a:avLst/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7" name="_s4103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2109788"/>
            <a:ext cx="3006725" cy="1035050"/>
          </a:xfrm>
          <a:prstGeom prst="roundRect">
            <a:avLst>
              <a:gd name="adj" fmla="val 16667"/>
            </a:avLst>
          </a:prstGeom>
          <a:solidFill>
            <a:srgbClr val="F75D27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800" b="1" u="sng">
                <a:solidFill>
                  <a:srgbClr val="0070C0"/>
                </a:solidFill>
                <a:latin typeface="方正细圆简体" pitchFamily="2" charset="-122"/>
                <a:ea typeface="方正细圆简体" pitchFamily="2" charset="-122"/>
              </a:rPr>
              <a:t>两种“宇宙模型”</a:t>
            </a:r>
          </a:p>
        </p:txBody>
      </p:sp>
      <p:cxnSp>
        <p:nvCxnSpPr>
          <p:cNvPr id="3078" name="_s4104"/>
          <p:cNvCxnSpPr>
            <a:cxnSpLocks noChangeShapeType="1"/>
            <a:stCxn id="3077" idx="1"/>
            <a:endCxn id="3074" idx="2"/>
          </p:cNvCxnSpPr>
          <p:nvPr/>
        </p:nvCxnSpPr>
        <p:spPr bwMode="auto">
          <a:xfrm rot="10800000">
            <a:off x="3133725" y="1592263"/>
            <a:ext cx="717550" cy="1035050"/>
          </a:xfrm>
          <a:prstGeom prst="bentConnector2">
            <a:avLst/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9" name="_s410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93913" y="3660775"/>
            <a:ext cx="2341562" cy="1035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600" b="1">
                <a:solidFill>
                  <a:srgbClr val="C00000"/>
                </a:solidFill>
                <a:ea typeface="方正细圆简体" pitchFamily="2" charset="-122"/>
              </a:rPr>
              <a:t>稳态理论</a:t>
            </a:r>
          </a:p>
        </p:txBody>
      </p:sp>
      <p:cxnSp>
        <p:nvCxnSpPr>
          <p:cNvPr id="3080" name="_s4106"/>
          <p:cNvCxnSpPr>
            <a:cxnSpLocks noChangeShapeType="1"/>
            <a:stCxn id="3079" idx="0"/>
            <a:endCxn id="3077" idx="2"/>
          </p:cNvCxnSpPr>
          <p:nvPr/>
        </p:nvCxnSpPr>
        <p:spPr bwMode="auto">
          <a:xfrm rot="5400000" flipH="1" flipV="1">
            <a:off x="4051300" y="2357438"/>
            <a:ext cx="515937" cy="2090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81" name="_s410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18088" y="3660775"/>
            <a:ext cx="2459037" cy="1035050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600" b="1">
                <a:solidFill>
                  <a:srgbClr val="808000"/>
                </a:solidFill>
                <a:ea typeface="方正细圆简体" pitchFamily="2" charset="-122"/>
              </a:rPr>
              <a:t>大爆炸宇宙论</a:t>
            </a:r>
          </a:p>
        </p:txBody>
      </p:sp>
      <p:cxnSp>
        <p:nvCxnSpPr>
          <p:cNvPr id="3082" name="_s4108"/>
          <p:cNvCxnSpPr>
            <a:cxnSpLocks noChangeShapeType="1"/>
            <a:stCxn id="3081" idx="0"/>
            <a:endCxn id="3077" idx="2"/>
          </p:cNvCxnSpPr>
          <p:nvPr/>
        </p:nvCxnSpPr>
        <p:spPr bwMode="auto">
          <a:xfrm rot="16200000" flipV="1">
            <a:off x="5543550" y="2955926"/>
            <a:ext cx="515937" cy="8937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83" name="_s4109">
            <a:hlinkClick r:id="rId7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775" y="5213350"/>
            <a:ext cx="2463800" cy="10334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600" b="1" u="sng">
                <a:solidFill>
                  <a:srgbClr val="00B050"/>
                </a:solidFill>
                <a:ea typeface="方正细圆简体" pitchFamily="2" charset="-122"/>
              </a:rPr>
              <a:t>大爆炸宇宙学</a:t>
            </a:r>
          </a:p>
        </p:txBody>
      </p:sp>
      <p:cxnSp>
        <p:nvCxnSpPr>
          <p:cNvPr id="3084" name="_s4110"/>
          <p:cNvCxnSpPr>
            <a:cxnSpLocks noChangeShapeType="1"/>
            <a:stCxn id="3083" idx="0"/>
            <a:endCxn id="3081" idx="2"/>
          </p:cNvCxnSpPr>
          <p:nvPr/>
        </p:nvCxnSpPr>
        <p:spPr bwMode="auto">
          <a:xfrm rot="5400000" flipH="1" flipV="1">
            <a:off x="4041775" y="3006725"/>
            <a:ext cx="517525" cy="38957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85" name="_s4111">
            <a:hlinkClick r:id="rId8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75" y="5213350"/>
            <a:ext cx="2152650" cy="10334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600" b="1" u="sng">
                <a:solidFill>
                  <a:srgbClr val="262626"/>
                </a:solidFill>
                <a:ea typeface="方正细圆简体" pitchFamily="2" charset="-122"/>
              </a:rPr>
              <a:t>宇宙大爆炸的过程</a:t>
            </a:r>
          </a:p>
        </p:txBody>
      </p:sp>
      <p:cxnSp>
        <p:nvCxnSpPr>
          <p:cNvPr id="3086" name="_s4112"/>
          <p:cNvCxnSpPr>
            <a:cxnSpLocks noChangeShapeType="1"/>
            <a:stCxn id="3085" idx="0"/>
            <a:endCxn id="3081" idx="2"/>
          </p:cNvCxnSpPr>
          <p:nvPr/>
        </p:nvCxnSpPr>
        <p:spPr bwMode="auto">
          <a:xfrm rot="5400000" flipH="1" flipV="1">
            <a:off x="5380037" y="4344988"/>
            <a:ext cx="517525" cy="1219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87" name="_s4113">
            <a:hlinkClick r:id="rId9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1625" y="5213350"/>
            <a:ext cx="2159000" cy="1033463"/>
          </a:xfrm>
          <a:prstGeom prst="roundRect">
            <a:avLst>
              <a:gd name="adj" fmla="val 16667"/>
            </a:avLst>
          </a:prstGeom>
          <a:solidFill>
            <a:srgbClr val="D4D606"/>
          </a:solidFill>
          <a:ln w="9525">
            <a:solidFill>
              <a:srgbClr val="6B8BDB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2600" b="1" u="sng">
                <a:solidFill>
                  <a:srgbClr val="663300"/>
                </a:solidFill>
                <a:ea typeface="方正细圆简体" pitchFamily="2" charset="-122"/>
              </a:rPr>
              <a:t>宇宙的始终</a:t>
            </a:r>
          </a:p>
        </p:txBody>
      </p:sp>
      <p:cxnSp>
        <p:nvCxnSpPr>
          <p:cNvPr id="3088" name="_s4114"/>
          <p:cNvCxnSpPr>
            <a:cxnSpLocks noChangeShapeType="1"/>
            <a:stCxn id="3087" idx="0"/>
            <a:endCxn id="3081" idx="2"/>
          </p:cNvCxnSpPr>
          <p:nvPr/>
        </p:nvCxnSpPr>
        <p:spPr bwMode="auto">
          <a:xfrm rot="16200000" flipV="1">
            <a:off x="6731000" y="4213225"/>
            <a:ext cx="517525" cy="14827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8FACE8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AC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(000000000-000259960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1775" y="163513"/>
            <a:ext cx="8767763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n-ea"/>
                <a:ea typeface="+mn-ea"/>
              </a:rPr>
              <a:t>    </a:t>
            </a:r>
            <a:r>
              <a:rPr lang="zh-CN" altLang="en-US" sz="3200" b="1" dirty="0">
                <a:latin typeface="+mn-ea"/>
                <a:ea typeface="+mn-ea"/>
              </a:rPr>
              <a:t>当时，我们的宇宙已经有</a:t>
            </a:r>
            <a:r>
              <a:rPr lang="en-US" altLang="zh-CN" sz="3200" b="1" dirty="0">
                <a:latin typeface="+mn-ea"/>
                <a:ea typeface="+mn-ea"/>
              </a:rPr>
              <a:t>38</a:t>
            </a:r>
            <a:r>
              <a:rPr lang="zh-CN" altLang="en-US" sz="3200" b="1" dirty="0">
                <a:latin typeface="+mn-ea"/>
                <a:ea typeface="+mn-ea"/>
              </a:rPr>
              <a:t>万岁了，并且变得无比辽阔，由氢和氦组成的气体云，漂浮在大空中，再过二亿年的时间，这些气体才会演变成第一批恒星。对此，弗兰克教授描述道：“第一批燃烧起来的恒星在宇宙中上演了一场最神奇的烟火盛会，第一批恒星点亮了气体，宇宙也开始焕发出壮丽的光彩，此时的宇宙开始从黑暗时代进入到光辉时代，真希望我当时能够在场”。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克劳斯教授描述道：“那就像是点亮了圣诞树的灯一样，宇宙的各个角落都放出光芒，就像漂亮的马赛克一样色彩斑斓”。越来越多的恒星开始发光，宇宙大爆炸</a:t>
            </a:r>
            <a:r>
              <a:rPr lang="en-US" altLang="zh-CN" sz="3200" b="1" dirty="0">
                <a:latin typeface="+mn-ea"/>
                <a:ea typeface="+mn-ea"/>
              </a:rPr>
              <a:t>10</a:t>
            </a:r>
            <a:r>
              <a:rPr lang="zh-CN" altLang="en-US" sz="3200" b="1" dirty="0">
                <a:latin typeface="+mn-ea"/>
                <a:ea typeface="+mn-ea"/>
              </a:rPr>
              <a:t>亿年后，第一个星系形成了，在接下来的</a:t>
            </a:r>
            <a:r>
              <a:rPr lang="en-US" altLang="zh-CN" sz="3200" b="1" dirty="0">
                <a:latin typeface="+mn-ea"/>
                <a:ea typeface="+mn-ea"/>
              </a:rPr>
              <a:t>80</a:t>
            </a:r>
            <a:r>
              <a:rPr lang="zh-CN" altLang="en-US" sz="3200" b="1" dirty="0">
                <a:latin typeface="+mn-ea"/>
                <a:ea typeface="+mn-ea"/>
              </a:rPr>
              <a:t>亿年间，</a:t>
            </a:r>
            <a:r>
              <a:rPr lang="zh-CN" altLang="en-US" sz="3200" b="1" dirty="0"/>
              <a:t>又有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17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 noChangeArrowheads="1"/>
          </p:cNvSpPr>
          <p:nvPr/>
        </p:nvSpPr>
        <p:spPr bwMode="auto">
          <a:xfrm>
            <a:off x="285750" y="442913"/>
            <a:ext cx="85725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zh-CN" altLang="en-US" sz="3200" b="1" dirty="0">
                <a:latin typeface="+mn-ea"/>
                <a:ea typeface="+mn-ea"/>
              </a:rPr>
              <a:t>数不清的星系逐渐形成。直到</a:t>
            </a:r>
            <a:r>
              <a:rPr lang="en-US" altLang="zh-CN" sz="3200" b="1" dirty="0">
                <a:latin typeface="+mn-ea"/>
                <a:ea typeface="+mn-ea"/>
              </a:rPr>
              <a:t>50</a:t>
            </a:r>
            <a:r>
              <a:rPr lang="zh-CN" altLang="en-US" sz="3200" b="1" dirty="0">
                <a:latin typeface="+mn-ea"/>
                <a:ea typeface="+mn-ea"/>
              </a:rPr>
              <a:t>亿年前，在这些星系中一个安静的角落里，引力开始吸引尘埃和气体，它们逐渐聚集，慢慢形成一颗恒星，那就是太阳，宇宙大爆炸</a:t>
            </a:r>
            <a:r>
              <a:rPr lang="en-US" altLang="zh-CN" sz="3200" b="1" dirty="0">
                <a:latin typeface="+mn-ea"/>
                <a:ea typeface="+mn-ea"/>
              </a:rPr>
              <a:t>90</a:t>
            </a:r>
            <a:r>
              <a:rPr lang="zh-CN" altLang="en-US" sz="3200" b="1" dirty="0">
                <a:latin typeface="+mn-ea"/>
                <a:ea typeface="+mn-ea"/>
              </a:rPr>
              <a:t>亿年后，我们小小的太阳系形成了，同时形成的还有地球，</a:t>
            </a:r>
            <a:r>
              <a:rPr lang="en-US" sz="3200" b="1" dirty="0">
                <a:latin typeface="+mn-ea"/>
                <a:ea typeface="+mn-ea"/>
              </a:rPr>
              <a:t> </a:t>
            </a:r>
            <a:r>
              <a:rPr lang="en-US" altLang="zh-CN" sz="3200" b="1" dirty="0">
                <a:latin typeface="+mn-ea"/>
                <a:ea typeface="+mn-ea"/>
              </a:rPr>
              <a:t>40</a:t>
            </a:r>
            <a:r>
              <a:rPr lang="zh-CN" altLang="en-US" sz="3200" b="1" dirty="0">
                <a:latin typeface="+mn-ea"/>
                <a:ea typeface="+mn-ea"/>
              </a:rPr>
              <a:t>亿年前生命诞生，</a:t>
            </a:r>
            <a:r>
              <a:rPr lang="en-US" sz="3200" b="1" dirty="0">
                <a:latin typeface="+mn-ea"/>
                <a:ea typeface="+mn-ea"/>
              </a:rPr>
              <a:t> </a:t>
            </a:r>
            <a:r>
              <a:rPr lang="en-US" altLang="zh-CN" sz="3200" b="1" dirty="0">
                <a:latin typeface="+mn-ea"/>
                <a:ea typeface="+mn-ea"/>
              </a:rPr>
              <a:t>500</a:t>
            </a:r>
            <a:r>
              <a:rPr lang="zh-CN" altLang="en-US" sz="3200" b="1" dirty="0">
                <a:latin typeface="+mn-ea"/>
                <a:ea typeface="+mn-ea"/>
              </a:rPr>
              <a:t>万年前人类诞生，</a:t>
            </a:r>
            <a:r>
              <a:rPr lang="en-US" altLang="zh-CN" sz="3200" b="1" dirty="0">
                <a:latin typeface="+mn-ea"/>
                <a:ea typeface="+mn-ea"/>
              </a:rPr>
              <a:t>400</a:t>
            </a:r>
            <a:r>
              <a:rPr lang="zh-CN" altLang="en-US" sz="3200" b="1" dirty="0">
                <a:latin typeface="+mn-ea"/>
                <a:ea typeface="+mn-ea"/>
              </a:rPr>
              <a:t>年前人类发现地心说，公元</a:t>
            </a:r>
            <a:r>
              <a:rPr lang="en-US" altLang="zh-CN" sz="3200" b="1" dirty="0">
                <a:latin typeface="+mn-ea"/>
                <a:ea typeface="+mn-ea"/>
              </a:rPr>
              <a:t>2000</a:t>
            </a:r>
            <a:r>
              <a:rPr lang="zh-CN" altLang="en-US" sz="3200" b="1" dirty="0">
                <a:latin typeface="+mn-ea"/>
                <a:ea typeface="+mn-ea"/>
              </a:rPr>
              <a:t>年人类进入高度发达文明，到目前为止，人类是宇宙中唯一已知的智能生物。所有的物质之所以存在，都是因为宇宙大爆炸，我们的宇宙还在不断的扩张。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200" b="1" dirty="0"/>
          </a:p>
        </p:txBody>
      </p:sp>
      <p:sp>
        <p:nvSpPr>
          <p:cNvPr id="327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内容占位符 2"/>
          <p:cNvSpPr>
            <a:spLocks noGrp="1" noChangeArrowheads="1"/>
          </p:cNvSpPr>
          <p:nvPr/>
        </p:nvSpPr>
        <p:spPr bwMode="auto">
          <a:xfrm>
            <a:off x="214313" y="357188"/>
            <a:ext cx="864393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4000" b="1" dirty="0" smtClean="0">
                <a:latin typeface="+mn-ea"/>
                <a:ea typeface="+mn-ea"/>
              </a:rPr>
              <a:t>3.</a:t>
            </a:r>
            <a:r>
              <a:rPr lang="zh-CN" altLang="en-US" sz="4000" b="1" dirty="0" smtClean="0">
                <a:latin typeface="+mn-ea"/>
                <a:ea typeface="+mn-ea"/>
              </a:rPr>
              <a:t>宇宙</a:t>
            </a:r>
            <a:r>
              <a:rPr lang="zh-CN" altLang="en-US" sz="4000" b="1" dirty="0">
                <a:latin typeface="+mn-ea"/>
                <a:ea typeface="+mn-ea"/>
              </a:rPr>
              <a:t>的始终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我们的宇宙有开始，自然也会有结束。宇宙终结之后又是什么？这些问题一直困扰着人们，哲学家、天文学家、物理学家到普通的人们都在思考这个问题。</a:t>
            </a:r>
            <a:endParaRPr lang="en-US" sz="3200" b="1" dirty="0">
              <a:latin typeface="+mn-ea"/>
              <a:ea typeface="+mn-ea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理论物理学家劳伦斯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克劳斯教授描述道：“宇宙会以怎样一种方式终结呢？是和大爆炸完全相反的大溃缩？还是会随着不断扩张而逐渐冷却并黯淡下来？结局可能是冰火两重天，一阵巨响或是一声呜咽”。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   </a:t>
            </a:r>
          </a:p>
        </p:txBody>
      </p:sp>
      <p:sp>
        <p:nvSpPr>
          <p:cNvPr id="33795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7575" y="0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/>
          </p:cNvSpPr>
          <p:nvPr/>
        </p:nvSpPr>
        <p:spPr bwMode="auto">
          <a:xfrm rot="1080000">
            <a:off x="2111375" y="1936750"/>
            <a:ext cx="5649913" cy="303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再见！</a:t>
            </a:r>
          </a:p>
        </p:txBody>
      </p:sp>
      <p:sp>
        <p:nvSpPr>
          <p:cNvPr id="34819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《了解宇宙如何运行》第3集：大爆炸_360P(000000000-000952839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32338" y="295275"/>
            <a:ext cx="4411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zh-CN" altLang="en-US" sz="4400" b="1" dirty="0" smtClean="0"/>
              <a:t>一</a:t>
            </a:r>
            <a:r>
              <a:rPr lang="zh-CN" altLang="en-US" sz="4400" b="1" dirty="0"/>
              <a:t>、</a:t>
            </a:r>
            <a:r>
              <a:rPr lang="zh-CN" altLang="en-US" sz="4400" b="1" dirty="0" smtClean="0"/>
              <a:t>宇宙的概念和组成</a:t>
            </a:r>
            <a:endParaRPr lang="zh-CN" altLang="en-US" sz="24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zh-CN" altLang="en-US" sz="2800" b="1" dirty="0" smtClean="0"/>
              <a:t>        </a:t>
            </a:r>
            <a:r>
              <a:rPr lang="zh-CN" altLang="en-US" sz="3200" b="1" dirty="0" smtClean="0">
                <a:latin typeface="+mn-ea"/>
                <a:ea typeface="+mn-ea"/>
              </a:rPr>
              <a:t>宇宙是天地万物，是广漠空间和其中存在的各种天体以及弥漫物质的总称。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/>
        </p:nvSpPr>
        <p:spPr bwMode="auto">
          <a:xfrm>
            <a:off x="787400" y="3511550"/>
            <a:ext cx="74549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altLang="zh-CN" sz="36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32338" y="3711575"/>
            <a:ext cx="41846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zh-CN" altLang="en-US" sz="2800" b="1" dirty="0" smtClean="0">
                <a:solidFill>
                  <a:srgbClr val="00FF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 smtClean="0">
                <a:latin typeface="+mn-ea"/>
                <a:ea typeface="+mn-ea"/>
              </a:rPr>
              <a:t>宇宙是由各类天体和弥漫物质组成的。宇宙中的天体绚丽多彩 ，行星 、恒星、星云 、银河系及河外星系 ，星系团 等等。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52400" y="188913"/>
            <a:ext cx="4567238" cy="6359525"/>
            <a:chOff x="0" y="0"/>
            <a:chExt cx="3895725" cy="5426075"/>
          </a:xfrm>
        </p:grpSpPr>
        <p:pic>
          <p:nvPicPr>
            <p:cNvPr id="4103" name="Picture 6" descr="图片1_2345看图王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7126"/>
            <a:stretch>
              <a:fillRect/>
            </a:stretch>
          </p:blipFill>
          <p:spPr bwMode="auto">
            <a:xfrm>
              <a:off x="0" y="0"/>
              <a:ext cx="3884612" cy="348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 descr="图片1_2345看图王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7541" t="67709"/>
            <a:stretch>
              <a:fillRect/>
            </a:stretch>
          </p:blipFill>
          <p:spPr bwMode="auto">
            <a:xfrm>
              <a:off x="12700" y="3492500"/>
              <a:ext cx="3883025" cy="193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utoUpdateAnimBg="0"/>
      <p:bldP spid="5124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88925" y="150813"/>
            <a:ext cx="5299075" cy="1071562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</a:rPr>
              <a:t>二、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</a:rPr>
              <a:t>两种“宇宙模型”</a:t>
            </a:r>
          </a:p>
        </p:txBody>
      </p:sp>
      <p:sp>
        <p:nvSpPr>
          <p:cNvPr id="5123" name="内容占位符 2"/>
          <p:cNvSpPr>
            <a:spLocks noGrp="1" noChangeArrowheads="1"/>
          </p:cNvSpPr>
          <p:nvPr/>
        </p:nvSpPr>
        <p:spPr bwMode="auto">
          <a:xfrm>
            <a:off x="95250" y="1211263"/>
            <a:ext cx="86455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上世纪，有两种</a:t>
            </a:r>
            <a:r>
              <a:rPr lang="en-US" sz="3200" b="1" dirty="0">
                <a:latin typeface="+mn-ea"/>
                <a:ea typeface="+mn-ea"/>
              </a:rPr>
              <a:t>“</a:t>
            </a:r>
            <a:r>
              <a:rPr lang="zh-CN" altLang="en-US" sz="3200" b="1" dirty="0">
                <a:latin typeface="+mn-ea"/>
                <a:ea typeface="+mn-ea"/>
              </a:rPr>
              <a:t>宇宙模型</a:t>
            </a:r>
            <a:r>
              <a:rPr lang="en-US" sz="3200" b="1" dirty="0">
                <a:latin typeface="+mn-ea"/>
                <a:ea typeface="+mn-ea"/>
              </a:rPr>
              <a:t>”</a:t>
            </a:r>
            <a:r>
              <a:rPr lang="zh-CN" altLang="en-US" sz="3200" b="1" dirty="0">
                <a:latin typeface="+mn-ea"/>
                <a:ea typeface="+mn-ea"/>
              </a:rPr>
              <a:t>比较有影响。一是稳态理论，一是大爆炸理论。</a:t>
            </a:r>
            <a:r>
              <a:rPr lang="en-US" altLang="zh-CN" sz="3200" b="1" dirty="0">
                <a:latin typeface="+mn-ea"/>
                <a:ea typeface="+mn-ea"/>
              </a:rPr>
              <a:t>1929</a:t>
            </a:r>
            <a:r>
              <a:rPr lang="zh-CN" altLang="en-US" sz="3200" b="1" dirty="0">
                <a:latin typeface="+mn-ea"/>
                <a:ea typeface="+mn-ea"/>
              </a:rPr>
              <a:t>年，在洛杉矶的威尔逊山天文台，天文学家爱德温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哈勃</a:t>
            </a:r>
            <a:r>
              <a:rPr lang="en-US" altLang="zh-CN" sz="3200" b="1" dirty="0">
                <a:latin typeface="+mn-ea"/>
                <a:ea typeface="+mn-ea"/>
              </a:rPr>
              <a:t>(Edwin Hubble)</a:t>
            </a:r>
            <a:r>
              <a:rPr lang="zh-CN" altLang="en-US" sz="3200" b="1" dirty="0">
                <a:latin typeface="+mn-ea"/>
                <a:ea typeface="+mn-ea"/>
              </a:rPr>
              <a:t>发现了红移现象，说明宇宙正在膨胀。</a:t>
            </a:r>
            <a:r>
              <a:rPr lang="en-US" altLang="zh-CN" sz="3200" b="1" dirty="0">
                <a:latin typeface="+mn-ea"/>
                <a:ea typeface="+mn-ea"/>
              </a:rPr>
              <a:t>60</a:t>
            </a:r>
            <a:r>
              <a:rPr lang="zh-CN" altLang="en-US" sz="3200" b="1" dirty="0">
                <a:latin typeface="+mn-ea"/>
                <a:ea typeface="+mn-ea"/>
              </a:rPr>
              <a:t>年代中期，阿尔诺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彭齐亚斯</a:t>
            </a:r>
            <a:r>
              <a:rPr lang="en-US" altLang="zh-CN" sz="3200" b="1" dirty="0">
                <a:latin typeface="+mn-ea"/>
                <a:ea typeface="+mn-ea"/>
              </a:rPr>
              <a:t>(Arno Penzias)</a:t>
            </a:r>
            <a:r>
              <a:rPr lang="zh-CN" altLang="en-US" sz="3200" b="1" dirty="0">
                <a:latin typeface="+mn-ea"/>
                <a:ea typeface="+mn-ea"/>
              </a:rPr>
              <a:t>和罗伯特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威尔逊</a:t>
            </a:r>
            <a:r>
              <a:rPr lang="en-US" altLang="zh-CN" sz="3200" b="1" dirty="0">
                <a:latin typeface="+mn-ea"/>
                <a:ea typeface="+mn-ea"/>
              </a:rPr>
              <a:t>(Robert Wilson)</a:t>
            </a:r>
            <a:r>
              <a:rPr lang="zh-CN" altLang="en-US" sz="3200" b="1" dirty="0">
                <a:latin typeface="+mn-ea"/>
                <a:ea typeface="+mn-ea"/>
              </a:rPr>
              <a:t>发现了“宇宙微波背景辐射”。这两个发现给大爆炸理论以有力的支持。现在，大爆炸理论广泛地为人们所接受。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3200" dirty="0">
              <a:solidFill>
                <a:schemeClr val="bg1"/>
              </a:solidFill>
              <a:latin typeface="方正隶变简体" pitchFamily="2" charset="-122"/>
              <a:ea typeface="方正隶变简体" pitchFamily="2" charset="-122"/>
            </a:endParaRPr>
          </a:p>
        </p:txBody>
      </p:sp>
      <p:sp>
        <p:nvSpPr>
          <p:cNvPr id="512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43913" y="53975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7188" y="285750"/>
            <a:ext cx="850106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4000" b="1" dirty="0" smtClean="0">
                <a:latin typeface="+mn-ea"/>
                <a:ea typeface="+mn-ea"/>
                <a:sym typeface="宋体" pitchFamily="2" charset="-122"/>
              </a:rPr>
              <a:t>1</a:t>
            </a:r>
            <a:r>
              <a:rPr lang="en-US" altLang="zh-CN" sz="4000" b="1" dirty="0">
                <a:latin typeface="+mn-ea"/>
                <a:ea typeface="+mn-ea"/>
                <a:sym typeface="宋体" pitchFamily="2" charset="-122"/>
              </a:rPr>
              <a:t>.</a:t>
            </a:r>
            <a:r>
              <a:rPr lang="zh-CN" altLang="en-US" sz="4000" b="1" dirty="0" smtClean="0">
                <a:latin typeface="+mn-ea"/>
                <a:ea typeface="+mn-ea"/>
              </a:rPr>
              <a:t>稳态</a:t>
            </a:r>
            <a:r>
              <a:rPr lang="zh-CN" altLang="en-US" sz="4000" b="1" dirty="0">
                <a:latin typeface="+mn-ea"/>
                <a:ea typeface="+mn-ea"/>
              </a:rPr>
              <a:t>理论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000" dirty="0">
                <a:solidFill>
                  <a:schemeClr val="bg1"/>
                </a:solidFill>
                <a:latin typeface="黑体" pitchFamily="49" charset="-122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若干世纪以来，很多科学家认为宇宙除去一些细微部分外，基本没有什么变化。宇宙不需要一个开端或结束。即使是在发现宇宙正在膨胀之后，这种想法也没有被放弃。托马斯</a:t>
            </a:r>
            <a:r>
              <a:rPr lang="en-US" altLang="zh-CN" sz="3200" b="1" dirty="0">
                <a:latin typeface="+mn-ea"/>
                <a:ea typeface="+mn-ea"/>
              </a:rPr>
              <a:t>.</a:t>
            </a:r>
            <a:r>
              <a:rPr lang="zh-CN" altLang="en-US" sz="3200" b="1" dirty="0">
                <a:latin typeface="+mn-ea"/>
                <a:ea typeface="+mn-ea"/>
              </a:rPr>
              <a:t>戈尔德</a:t>
            </a:r>
            <a:r>
              <a:rPr lang="en-US" altLang="zh-CN" sz="3200" b="1" dirty="0">
                <a:latin typeface="+mn-ea"/>
                <a:ea typeface="+mn-ea"/>
              </a:rPr>
              <a:t>(Thomas Gold)</a:t>
            </a:r>
            <a:r>
              <a:rPr lang="zh-CN" altLang="en-US" sz="3200" b="1" dirty="0">
                <a:latin typeface="+mn-ea"/>
                <a:ea typeface="+mn-ea"/>
              </a:rPr>
              <a:t>，赫尔曼</a:t>
            </a:r>
            <a:r>
              <a:rPr lang="en-US" altLang="zh-CN" sz="3200" b="1" dirty="0">
                <a:latin typeface="+mn-ea"/>
                <a:ea typeface="+mn-ea"/>
              </a:rPr>
              <a:t>.</a:t>
            </a:r>
            <a:r>
              <a:rPr lang="zh-CN" altLang="en-US" sz="3200" b="1" dirty="0">
                <a:latin typeface="+mn-ea"/>
                <a:ea typeface="+mn-ea"/>
              </a:rPr>
              <a:t>邦迪</a:t>
            </a:r>
            <a:r>
              <a:rPr lang="en-US" altLang="zh-CN" sz="3200" b="1" dirty="0">
                <a:latin typeface="+mn-ea"/>
                <a:ea typeface="+mn-ea"/>
              </a:rPr>
              <a:t>(Herman </a:t>
            </a:r>
            <a:r>
              <a:rPr lang="en-US" altLang="zh-CN" sz="3200" b="1" dirty="0" err="1">
                <a:latin typeface="+mn-ea"/>
                <a:ea typeface="+mn-ea"/>
              </a:rPr>
              <a:t>Bondi</a:t>
            </a:r>
            <a:r>
              <a:rPr lang="en-US" altLang="zh-CN" sz="3200" b="1" dirty="0">
                <a:latin typeface="+mn-ea"/>
                <a:ea typeface="+mn-ea"/>
              </a:rPr>
              <a:t>)</a:t>
            </a:r>
            <a:r>
              <a:rPr lang="zh-CN" altLang="en-US" sz="3200" b="1" dirty="0">
                <a:latin typeface="+mn-ea"/>
                <a:ea typeface="+mn-ea"/>
              </a:rPr>
              <a:t>及弗雷德</a:t>
            </a:r>
            <a:r>
              <a:rPr lang="en-US" altLang="zh-CN" sz="3200" b="1" dirty="0">
                <a:latin typeface="+mn-ea"/>
                <a:ea typeface="+mn-ea"/>
              </a:rPr>
              <a:t>.</a:t>
            </a:r>
            <a:r>
              <a:rPr lang="zh-CN" altLang="en-US" sz="3200" b="1" dirty="0">
                <a:latin typeface="+mn-ea"/>
                <a:ea typeface="+mn-ea"/>
              </a:rPr>
              <a:t>霍伊尔</a:t>
            </a:r>
            <a:r>
              <a:rPr lang="en-US" altLang="zh-CN" sz="3200" b="1" dirty="0">
                <a:latin typeface="+mn-ea"/>
                <a:ea typeface="+mn-ea"/>
              </a:rPr>
              <a:t>(Fred Hoyle)</a:t>
            </a:r>
            <a:r>
              <a:rPr lang="zh-CN" altLang="en-US" sz="3200" b="1" dirty="0">
                <a:latin typeface="+mn-ea"/>
                <a:ea typeface="+mn-ea"/>
              </a:rPr>
              <a:t>于</a:t>
            </a:r>
            <a:r>
              <a:rPr lang="en-US" altLang="zh-CN" sz="3200" b="1" dirty="0">
                <a:latin typeface="+mn-ea"/>
                <a:ea typeface="+mn-ea"/>
              </a:rPr>
              <a:t>40</a:t>
            </a:r>
            <a:r>
              <a:rPr lang="zh-CN" altLang="en-US" sz="3200" b="1" dirty="0">
                <a:latin typeface="+mn-ea"/>
                <a:ea typeface="+mn-ea"/>
              </a:rPr>
              <a:t>年代后期提出，物质正以恰当的速度不断创生着，这一创生速度刚好与因膨胀而使物质变稀的效果相平衡，</a:t>
            </a:r>
            <a:r>
              <a:rPr lang="zh-CN" altLang="en-US" sz="3200" b="1" dirty="0">
                <a:latin typeface="+mn-ea"/>
              </a:rPr>
              <a:t>从而使宇宙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6147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7575" y="0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214313" y="714375"/>
            <a:ext cx="8786812" cy="6143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b="1" dirty="0" smtClean="0">
                <a:latin typeface="+mn-ea"/>
              </a:rPr>
              <a:t>中</a:t>
            </a:r>
            <a:r>
              <a:rPr lang="zh-CN" altLang="en-US" b="1" dirty="0">
                <a:latin typeface="+mn-ea"/>
              </a:rPr>
              <a:t>的物质密度维持不变。这种状态从无限久远的过去一直存在至今，并将永远地继续下去。宇宙在任何时候，平均来说始终保持相同的状态。稳态理论的优点之一是它的明确性。它非常肯定地预言宇宙应该是什么样子的 。也正因如此 ，它很容易遭受观测事实的质疑或反驳。当宇宙背景辐射被发现后，这一理论基本上已被否定。</a:t>
            </a:r>
          </a:p>
          <a:p>
            <a:pPr>
              <a:buFontTx/>
              <a:buNone/>
              <a:defRPr/>
            </a:pPr>
            <a:endParaRPr lang="zh-CN" altLang="en-US" dirty="0" smtClean="0">
              <a:latin typeface="+mn-ea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dirty="0" smtClean="0"/>
          </a:p>
        </p:txBody>
      </p:sp>
      <p:sp>
        <p:nvSpPr>
          <p:cNvPr id="717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12163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 noChangeArrowheads="1"/>
          </p:cNvSpPr>
          <p:nvPr/>
        </p:nvSpPr>
        <p:spPr bwMode="auto">
          <a:xfrm>
            <a:off x="107950" y="168275"/>
            <a:ext cx="8786813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</a:t>
            </a:r>
            <a:r>
              <a:rPr lang="en-US" altLang="zh-CN" sz="4000" b="1" dirty="0" smtClean="0">
                <a:latin typeface="+mn-ea"/>
                <a:ea typeface="+mn-ea"/>
                <a:sym typeface="宋体" pitchFamily="2" charset="-122"/>
              </a:rPr>
              <a:t>2</a:t>
            </a:r>
            <a:r>
              <a:rPr lang="en-US" altLang="zh-CN" sz="4000" b="1" dirty="0">
                <a:latin typeface="+mn-ea"/>
                <a:ea typeface="+mn-ea"/>
                <a:sym typeface="宋体" pitchFamily="2" charset="-122"/>
              </a:rPr>
              <a:t>.</a:t>
            </a:r>
            <a:r>
              <a:rPr lang="zh-CN" altLang="en-US" sz="4000" b="1" dirty="0" smtClean="0">
                <a:latin typeface="+mn-ea"/>
                <a:ea typeface="+mn-ea"/>
              </a:rPr>
              <a:t>大爆炸宇宙论</a:t>
            </a:r>
            <a:r>
              <a:rPr lang="zh-CN" altLang="en-US" sz="4000" dirty="0" smtClean="0">
                <a:latin typeface="+mn-ea"/>
                <a:ea typeface="+mn-ea"/>
              </a:rPr>
              <a:t>          </a:t>
            </a:r>
            <a:endParaRPr lang="en-US" sz="4000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r>
              <a:rPr lang="zh-CN" altLang="en-US" sz="3200" b="1" dirty="0">
                <a:latin typeface="+mn-ea"/>
                <a:ea typeface="+mn-ea"/>
              </a:rPr>
              <a:t>大爆炸宇宙学是现代宇宙学中最有影响的一种学说，与其它宇宙模型相比，它能说明较多的观测事实。它的主要观点是认为我们的宇宙曾有一段从热到冷的演化史。在这个时期里，宇宙体系并不是静止的，而是在不断地膨胀，使物质密度从密到稀地演化。这一从热到冷，从密到稀的过程如同一次规模很大的爆发。大爆炸概念首先是比利时天文学家勒梅特于</a:t>
            </a:r>
            <a:r>
              <a:rPr lang="en-US" sz="3200" b="1" dirty="0">
                <a:latin typeface="+mn-ea"/>
                <a:ea typeface="+mn-ea"/>
              </a:rPr>
              <a:t>1927</a:t>
            </a:r>
            <a:r>
              <a:rPr lang="zh-CN" altLang="en-US" sz="3200" b="1" dirty="0">
                <a:latin typeface="+mn-ea"/>
                <a:ea typeface="+mn-ea"/>
              </a:rPr>
              <a:t>年提出的。他说最初那个包含宇宙全部物质的天体称为原始原子，认为由于它不稳定而在一</a:t>
            </a:r>
            <a:endParaRPr lang="en-US" sz="3200" b="1" dirty="0">
              <a:latin typeface="方正隶变简体" pitchFamily="2" charset="-122"/>
              <a:ea typeface="方正隶变简体" pitchFamily="2" charset="-122"/>
            </a:endParaRPr>
          </a:p>
        </p:txBody>
      </p:sp>
      <p:sp>
        <p:nvSpPr>
          <p:cNvPr id="81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42338" y="4763"/>
            <a:ext cx="606425" cy="5810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264" y="452433"/>
            <a:ext cx="7966074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 dirty="0">
                <a:latin typeface="+mn-ea"/>
              </a:rPr>
              <a:t>  场极其猛烈的爆发中炸成无数个碎片，这些碎片变成了无数的星系，它们至今仍在继续向四面八方飞散开去，它的爆炸产生了我们今天的宇宙。</a:t>
            </a:r>
            <a:r>
              <a:rPr lang="en-US" altLang="zh-CN" sz="3200" b="1" dirty="0">
                <a:latin typeface="+mn-ea"/>
              </a:rPr>
              <a:t>1948</a:t>
            </a:r>
            <a:r>
              <a:rPr lang="zh-CN" altLang="en-US" sz="3200" b="1" dirty="0">
                <a:latin typeface="+mn-ea"/>
              </a:rPr>
              <a:t>年伽莫夫等人继承和发展了这种想法。把这一概念具体化，他们计算出爆炸之初的温度，还计算了随着宇宙的膨胀，温度下降的快慢，计算了应该有多少能量转化成各种基本粒子，随后又怎样变成了各种原子，等等。以后人们就将最初那次无与伦比的爆发称为大爆炸，关于宇宙起源的这种理论则称为</a:t>
            </a:r>
            <a:r>
              <a:rPr lang="zh-CN" alt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大爆炸宇宙论</a:t>
            </a:r>
            <a:r>
              <a:rPr lang="zh-CN" altLang="en-US" sz="3200" b="1" dirty="0">
                <a:latin typeface="+mn-ea"/>
              </a:rPr>
              <a:t>。</a:t>
            </a:r>
            <a:endParaRPr lang="en-US" altLang="zh-CN" sz="3200" b="1" dirty="0">
              <a:latin typeface="+mn-ea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1305</TotalTime>
  <Pages>0</Pages>
  <Words>2939</Words>
  <Characters>0</Characters>
  <Application>Microsoft Office PowerPoint</Application>
  <DocSecurity>0</DocSecurity>
  <PresentationFormat>全屏显示(4:3)</PresentationFormat>
  <Lines>0</Lines>
  <Paragraphs>85</Paragraphs>
  <Slides>35</Slides>
  <Notes>0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默认设计模板</vt:lpstr>
      <vt:lpstr>幻灯片 1</vt:lpstr>
      <vt:lpstr>幻灯片 2</vt:lpstr>
      <vt:lpstr>幻灯片 3</vt:lpstr>
      <vt:lpstr>幻灯片 4</vt:lpstr>
      <vt:lpstr>二、两种“宇宙模型”</vt:lpstr>
      <vt:lpstr>幻灯片 6</vt:lpstr>
      <vt:lpstr>幻灯片 7</vt:lpstr>
      <vt:lpstr>幻灯片 8</vt:lpstr>
      <vt:lpstr>幻灯片 9</vt:lpstr>
      <vt:lpstr>三、大爆炸宇宙学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win7</cp:lastModifiedBy>
  <cp:revision>38</cp:revision>
  <dcterms:created xsi:type="dcterms:W3CDTF">2012-06-06T01:30:27Z</dcterms:created>
  <dcterms:modified xsi:type="dcterms:W3CDTF">2017-10-06T00:39:48Z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2052-9.1.0.4489</vt:lpwstr>
  </property>
</Properties>
</file>