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74" r:id="rId4"/>
    <p:sldId id="275" r:id="rId5"/>
    <p:sldId id="276" r:id="rId6"/>
    <p:sldId id="277" r:id="rId7"/>
    <p:sldId id="258" r:id="rId8"/>
    <p:sldId id="279" r:id="rId9"/>
    <p:sldId id="278" r:id="rId10"/>
    <p:sldId id="260" r:id="rId11"/>
    <p:sldId id="280" r:id="rId12"/>
    <p:sldId id="264" r:id="rId13"/>
    <p:sldId id="281" r:id="rId14"/>
    <p:sldId id="263" r:id="rId15"/>
    <p:sldId id="282" r:id="rId16"/>
    <p:sldId id="261" r:id="rId17"/>
    <p:sldId id="271" r:id="rId18"/>
    <p:sldId id="283" r:id="rId19"/>
    <p:sldId id="262" r:id="rId20"/>
    <p:sldId id="272" r:id="rId21"/>
    <p:sldId id="284" r:id="rId22"/>
    <p:sldId id="265" r:id="rId23"/>
    <p:sldId id="273" r:id="rId24"/>
    <p:sldId id="266" r:id="rId25"/>
    <p:sldId id="285" r:id="rId26"/>
    <p:sldId id="286" r:id="rId27"/>
    <p:sldId id="268" r:id="rId28"/>
  </p:sldIdLst>
  <p:sldSz cx="9144000" cy="6858000" type="screen4x3"/>
  <p:notesSz cx="6858000" cy="9144000"/>
  <p:defaultTextStyle>
    <a:defPPr>
      <a:defRPr lang="zh-CN"/>
    </a:defPPr>
    <a:lvl1pPr algn="l" rtl="0" fontAlgn="base">
      <a:spcBef>
        <a:spcPct val="0"/>
      </a:spcBef>
      <a:spcAft>
        <a:spcPct val="0"/>
      </a:spcAft>
      <a:buFont typeface="Arial" charset="0"/>
      <a:defRPr kern="1200">
        <a:solidFill>
          <a:schemeClr val="tx1"/>
        </a:solidFill>
        <a:latin typeface="Arial" charset="0"/>
        <a:ea typeface="宋体" pitchFamily="2" charset="-122"/>
        <a:cs typeface="+mn-cs"/>
      </a:defRPr>
    </a:lvl1pPr>
    <a:lvl2pPr marL="457200" algn="l" rtl="0" fontAlgn="base">
      <a:spcBef>
        <a:spcPct val="0"/>
      </a:spcBef>
      <a:spcAft>
        <a:spcPct val="0"/>
      </a:spcAft>
      <a:buFont typeface="Arial" charset="0"/>
      <a:defRPr kern="1200">
        <a:solidFill>
          <a:schemeClr val="tx1"/>
        </a:solidFill>
        <a:latin typeface="Arial" charset="0"/>
        <a:ea typeface="宋体" pitchFamily="2" charset="-122"/>
        <a:cs typeface="+mn-cs"/>
      </a:defRPr>
    </a:lvl2pPr>
    <a:lvl3pPr marL="914400" algn="l" rtl="0" fontAlgn="base">
      <a:spcBef>
        <a:spcPct val="0"/>
      </a:spcBef>
      <a:spcAft>
        <a:spcPct val="0"/>
      </a:spcAft>
      <a:buFont typeface="Arial" charset="0"/>
      <a:defRPr kern="1200">
        <a:solidFill>
          <a:schemeClr val="tx1"/>
        </a:solidFill>
        <a:latin typeface="Arial" charset="0"/>
        <a:ea typeface="宋体" pitchFamily="2" charset="-122"/>
        <a:cs typeface="+mn-cs"/>
      </a:defRPr>
    </a:lvl3pPr>
    <a:lvl4pPr marL="1371600" algn="l" rtl="0" fontAlgn="base">
      <a:spcBef>
        <a:spcPct val="0"/>
      </a:spcBef>
      <a:spcAft>
        <a:spcPct val="0"/>
      </a:spcAft>
      <a:buFont typeface="Arial" charset="0"/>
      <a:defRPr kern="1200">
        <a:solidFill>
          <a:schemeClr val="tx1"/>
        </a:solidFill>
        <a:latin typeface="Arial" charset="0"/>
        <a:ea typeface="宋体" pitchFamily="2" charset="-122"/>
        <a:cs typeface="+mn-cs"/>
      </a:defRPr>
    </a:lvl4pPr>
    <a:lvl5pPr marL="1828800" algn="l" rtl="0" fontAlgn="base">
      <a:spcBef>
        <a:spcPct val="0"/>
      </a:spcBef>
      <a:spcAft>
        <a:spcPct val="0"/>
      </a:spcAft>
      <a:buFont typeface="Arial" charset="0"/>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800000"/>
    <a:srgbClr val="CC0099"/>
    <a:srgbClr val="CC3300"/>
    <a:srgbClr val="669900"/>
    <a:srgbClr val="CC9900"/>
    <a:srgbClr val="009900"/>
    <a:srgbClr val="99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14" y="-114"/>
      </p:cViewPr>
      <p:guideLst>
        <p:guide orient="horz" pos="2165"/>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6DD5A747-F2D5-48DA-B581-C1B3F502FF6E}" type="slidenum">
              <a:rPr lang="zh-CN" altLang="en-US"/>
              <a:pPr>
                <a:defRPr/>
              </a:pPr>
              <a:t>‹#›</a:t>
            </a:fld>
            <a:endParaRPr lang="zh-CN" altLang="en-US"/>
          </a:p>
        </p:txBody>
      </p:sp>
    </p:spTree>
    <p:extLst>
      <p:ext uri="{BB962C8B-B14F-4D97-AF65-F5344CB8AC3E}">
        <p14:creationId xmlns:p14="http://schemas.microsoft.com/office/powerpoint/2010/main" xmlns="" val="714589631"/>
      </p:ext>
    </p:extLst>
  </p:cSld>
  <p:clrMapOvr>
    <a:masterClrMapping/>
  </p:clrMapOvr>
  <p:transition>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68BD8966-970E-434E-93C3-9912230608D9}" type="slidenum">
              <a:rPr lang="zh-CN" altLang="en-US"/>
              <a:pPr>
                <a:defRPr/>
              </a:pPr>
              <a:t>‹#›</a:t>
            </a:fld>
            <a:endParaRPr lang="zh-CN" altLang="en-US"/>
          </a:p>
        </p:txBody>
      </p:sp>
    </p:spTree>
    <p:extLst>
      <p:ext uri="{BB962C8B-B14F-4D97-AF65-F5344CB8AC3E}">
        <p14:creationId xmlns:p14="http://schemas.microsoft.com/office/powerpoint/2010/main" xmlns="" val="1415162961"/>
      </p:ext>
    </p:extLst>
  </p:cSld>
  <p:clrMapOvr>
    <a:masterClrMapping/>
  </p:clrMapOvr>
  <p:transition>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199DF380-7A8E-4D17-969D-F07850C6EB2B}" type="slidenum">
              <a:rPr lang="zh-CN" altLang="en-US"/>
              <a:pPr>
                <a:defRPr/>
              </a:pPr>
              <a:t>‹#›</a:t>
            </a:fld>
            <a:endParaRPr lang="zh-CN" altLang="en-US"/>
          </a:p>
        </p:txBody>
      </p:sp>
    </p:spTree>
    <p:extLst>
      <p:ext uri="{BB962C8B-B14F-4D97-AF65-F5344CB8AC3E}">
        <p14:creationId xmlns:p14="http://schemas.microsoft.com/office/powerpoint/2010/main" xmlns="" val="4181213559"/>
      </p:ext>
    </p:extLst>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C7CC9A05-436E-4D93-98DB-83758DBD68FA}" type="slidenum">
              <a:rPr lang="zh-CN" altLang="en-US"/>
              <a:pPr>
                <a:defRPr/>
              </a:pPr>
              <a:t>‹#›</a:t>
            </a:fld>
            <a:endParaRPr lang="zh-CN" altLang="en-US"/>
          </a:p>
        </p:txBody>
      </p:sp>
    </p:spTree>
    <p:extLst>
      <p:ext uri="{BB962C8B-B14F-4D97-AF65-F5344CB8AC3E}">
        <p14:creationId xmlns:p14="http://schemas.microsoft.com/office/powerpoint/2010/main" xmlns="" val="527402689"/>
      </p:ext>
    </p:extLst>
  </p:cSld>
  <p:clrMapOvr>
    <a:masterClrMapping/>
  </p:clrMapOvr>
  <p:transition>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DC34AE84-2211-4904-A1C3-D698DB2599A1}" type="slidenum">
              <a:rPr lang="zh-CN" altLang="en-US"/>
              <a:pPr>
                <a:defRPr/>
              </a:pPr>
              <a:t>‹#›</a:t>
            </a:fld>
            <a:endParaRPr lang="zh-CN" altLang="en-US"/>
          </a:p>
        </p:txBody>
      </p:sp>
    </p:spTree>
    <p:extLst>
      <p:ext uri="{BB962C8B-B14F-4D97-AF65-F5344CB8AC3E}">
        <p14:creationId xmlns:p14="http://schemas.microsoft.com/office/powerpoint/2010/main" xmlns="" val="365183566"/>
      </p:ext>
    </p:extLst>
  </p:cSld>
  <p:clrMapOvr>
    <a:masterClrMapping/>
  </p:clrMapOvr>
  <p:transition>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BD365038-8713-41BE-9EFF-DB0E580779EA}" type="slidenum">
              <a:rPr lang="zh-CN" altLang="en-US"/>
              <a:pPr>
                <a:defRPr/>
              </a:pPr>
              <a:t>‹#›</a:t>
            </a:fld>
            <a:endParaRPr lang="zh-CN" altLang="en-US"/>
          </a:p>
        </p:txBody>
      </p:sp>
    </p:spTree>
    <p:extLst>
      <p:ext uri="{BB962C8B-B14F-4D97-AF65-F5344CB8AC3E}">
        <p14:creationId xmlns:p14="http://schemas.microsoft.com/office/powerpoint/2010/main" xmlns="" val="1008049665"/>
      </p:ext>
    </p:extLst>
  </p:cSld>
  <p:clrMapOvr>
    <a:masterClrMapping/>
  </p:clrMapOvr>
  <p:transition>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fld id="{A4EC9A1D-31B6-4216-9642-22313991711F}" type="slidenum">
              <a:rPr lang="zh-CN" altLang="en-US"/>
              <a:pPr>
                <a:defRPr/>
              </a:pPr>
              <a:t>‹#›</a:t>
            </a:fld>
            <a:endParaRPr lang="zh-CN" altLang="en-US"/>
          </a:p>
        </p:txBody>
      </p:sp>
    </p:spTree>
    <p:extLst>
      <p:ext uri="{BB962C8B-B14F-4D97-AF65-F5344CB8AC3E}">
        <p14:creationId xmlns:p14="http://schemas.microsoft.com/office/powerpoint/2010/main" xmlns="" val="698431194"/>
      </p:ext>
    </p:extLst>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448FE4AE-D389-4764-84A3-B627A6C1B830}" type="slidenum">
              <a:rPr lang="zh-CN" altLang="en-US"/>
              <a:pPr>
                <a:defRPr/>
              </a:pPr>
              <a:t>‹#›</a:t>
            </a:fld>
            <a:endParaRPr lang="zh-CN" altLang="en-US"/>
          </a:p>
        </p:txBody>
      </p:sp>
    </p:spTree>
    <p:extLst>
      <p:ext uri="{BB962C8B-B14F-4D97-AF65-F5344CB8AC3E}">
        <p14:creationId xmlns:p14="http://schemas.microsoft.com/office/powerpoint/2010/main" xmlns="" val="2178040732"/>
      </p:ext>
    </p:extLst>
  </p:cSld>
  <p:clrMapOvr>
    <a:masterClrMapping/>
  </p:clrMapOvr>
  <p:transition>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1C50162D-2E2E-44B1-B43D-3821EE5AC76F}" type="slidenum">
              <a:rPr lang="zh-CN" altLang="en-US"/>
              <a:pPr>
                <a:defRPr/>
              </a:pPr>
              <a:t>‹#›</a:t>
            </a:fld>
            <a:endParaRPr lang="zh-CN" altLang="en-US"/>
          </a:p>
        </p:txBody>
      </p:sp>
    </p:spTree>
    <p:extLst>
      <p:ext uri="{BB962C8B-B14F-4D97-AF65-F5344CB8AC3E}">
        <p14:creationId xmlns:p14="http://schemas.microsoft.com/office/powerpoint/2010/main" xmlns="" val="92805659"/>
      </p:ext>
    </p:extLst>
  </p:cSld>
  <p:clrMapOvr>
    <a:masterClrMapping/>
  </p:clrMapOvr>
  <p:transition>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C82592-B608-48AF-8965-8A35FDC27875}" type="slidenum">
              <a:rPr lang="zh-CN" altLang="en-US"/>
              <a:pPr>
                <a:defRPr/>
              </a:pPr>
              <a:t>‹#›</a:t>
            </a:fld>
            <a:endParaRPr lang="zh-CN" altLang="en-US"/>
          </a:p>
        </p:txBody>
      </p:sp>
    </p:spTree>
    <p:extLst>
      <p:ext uri="{BB962C8B-B14F-4D97-AF65-F5344CB8AC3E}">
        <p14:creationId xmlns:p14="http://schemas.microsoft.com/office/powerpoint/2010/main" xmlns="" val="927369404"/>
      </p:ext>
    </p:extLst>
  </p:cSld>
  <p:clrMapOvr>
    <a:masterClrMapping/>
  </p:clrMapOvr>
  <p:transition>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6B27F492-12E4-4A17-9F22-9B66C996ECC3}" type="slidenum">
              <a:rPr lang="zh-CN" altLang="en-US"/>
              <a:pPr>
                <a:defRPr/>
              </a:pPr>
              <a:t>‹#›</a:t>
            </a:fld>
            <a:endParaRPr lang="zh-CN" altLang="en-US"/>
          </a:p>
        </p:txBody>
      </p:sp>
    </p:spTree>
    <p:extLst>
      <p:ext uri="{BB962C8B-B14F-4D97-AF65-F5344CB8AC3E}">
        <p14:creationId xmlns:p14="http://schemas.microsoft.com/office/powerpoint/2010/main" xmlns="" val="3386345200"/>
      </p:ext>
    </p:extLst>
  </p:cSld>
  <p:clrMapOvr>
    <a:masterClrMapping/>
  </p:clrMapOvr>
  <p:transition>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defRPr>
            </a:lvl1pPr>
          </a:lstStyle>
          <a:p>
            <a:pPr>
              <a:defRPr/>
            </a:pPr>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defRPr>
            </a:lvl1pPr>
          </a:lstStyle>
          <a:p>
            <a:pPr>
              <a:defRPr/>
            </a:pPr>
            <a:endParaRPr lang="zh-C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 typeface="Arial" pitchFamily="34" charset="0"/>
              <a:buNone/>
              <a:defRPr sz="1400">
                <a:latin typeface="Arial" pitchFamily="34" charset="0"/>
              </a:defRPr>
            </a:lvl1pPr>
          </a:lstStyle>
          <a:p>
            <a:pPr>
              <a:defRPr/>
            </a:pPr>
            <a:fld id="{20E52335-714B-4146-A810-1C1839549BC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7.xml"/><Relationship Id="rId1" Type="http://schemas.openxmlformats.org/officeDocument/2006/relationships/video" Target="file:///E:\&#21494;&#20961;1\&#23431;&#23449;&#30340;&#36215;&#28304;\&#31532;&#22235;&#35762;%20%20&#26143;&#31995;&#30340;&#20135;&#29983;&#19982;&#28040;&#20129;\&#35270;&#39057;\&#38134;&#27827;&#31995;&#40657;&#27934;&#30340;&#21457;&#29616;(000000000-000402000).mpg"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7.xml"/><Relationship Id="rId1" Type="http://schemas.openxmlformats.org/officeDocument/2006/relationships/video" Target="file:///E:\&#21494;&#20961;1\&#23431;&#23449;&#30340;&#36215;&#28304;\&#31532;&#22235;&#35762;%20%20&#26143;&#31995;&#30340;&#20135;&#29983;&#19982;&#28040;&#20129;\&#35270;&#39057;\&#26263;&#29289;&#36136;(000000000-000417000).mpg"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7.xml"/><Relationship Id="rId1" Type="http://schemas.openxmlformats.org/officeDocument/2006/relationships/video" Target="file:///E:\&#21494;&#20961;1\&#23431;&#23449;&#30340;&#36215;&#28304;\&#31532;&#22235;&#35762;%20%20&#26143;&#31995;&#30340;&#20135;&#29983;&#19982;&#28040;&#20129;\&#35270;&#39057;\&#27169;&#25311;&#38134;&#27827;&#31995;&#19982;&#20185;&#22899;&#24231;&#26143;&#31995;&#30340;&#30896;&#25758;(000000000-000338000).mpg" TargetMode="External"/><Relationship Id="rId5" Type="http://schemas.openxmlformats.org/officeDocument/2006/relationships/image" Target="../media/image8.png"/><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1.xml"/><Relationship Id="rId4" Type="http://schemas.openxmlformats.org/officeDocument/2006/relationships/slide" Target="slide24.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矩形 5"/>
          <p:cNvSpPr>
            <a:spLocks noChangeArrowheads="1"/>
          </p:cNvSpPr>
          <p:nvPr/>
        </p:nvSpPr>
        <p:spPr bwMode="auto">
          <a:xfrm>
            <a:off x="828675" y="1196975"/>
            <a:ext cx="4373563" cy="109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6600" b="1">
                <a:solidFill>
                  <a:srgbClr val="FFCC66"/>
                </a:solidFill>
                <a:ea typeface="华文彩云" pitchFamily="2" charset="-122"/>
              </a:rPr>
              <a:t>宇宙的起源</a:t>
            </a:r>
          </a:p>
        </p:txBody>
      </p:sp>
      <p:sp>
        <p:nvSpPr>
          <p:cNvPr id="2051" name="矩形 6"/>
          <p:cNvSpPr>
            <a:spLocks noChangeArrowheads="1"/>
          </p:cNvSpPr>
          <p:nvPr/>
        </p:nvSpPr>
        <p:spPr bwMode="auto">
          <a:xfrm>
            <a:off x="2065338" y="3255963"/>
            <a:ext cx="66198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4000" b="1">
                <a:solidFill>
                  <a:srgbClr val="0000FF"/>
                </a:solidFill>
                <a:latin typeface="方正启体简体" pitchFamily="65" charset="-122"/>
                <a:ea typeface="方正启体简体" pitchFamily="65" charset="-122"/>
              </a:rPr>
              <a:t>第四讲   星系的产生与消亡</a:t>
            </a:r>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68313" y="476672"/>
            <a:ext cx="8208962" cy="591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lnSpc>
                <a:spcPct val="110000"/>
              </a:lnSpc>
              <a:defRPr/>
            </a:pPr>
            <a:r>
              <a:rPr lang="zh-CN" altLang="en-US" b="1" dirty="0" smtClean="0">
                <a:latin typeface="宋体" pitchFamily="2" charset="-122"/>
              </a:rPr>
              <a:t>      </a:t>
            </a:r>
            <a:r>
              <a:rPr lang="zh-CN" altLang="en-US" sz="3200" b="1" dirty="0" smtClean="0">
                <a:latin typeface="+mn-ea"/>
                <a:ea typeface="+mn-ea"/>
              </a:rPr>
              <a:t>这些星云是星系深处恒星的巨型“孵化场”。而星云是在宇宙大爆炸之后形成的，星系中的恒星在星云中诞生，星云由尘埃和气体构成。恒星的形成需要引力，而将恒星聚集成为星系，需要更大的引力。</a:t>
            </a:r>
          </a:p>
          <a:p>
            <a:pPr eaLnBrk="1" hangingPunct="1">
              <a:lnSpc>
                <a:spcPct val="110000"/>
              </a:lnSpc>
              <a:defRPr/>
            </a:pPr>
            <a:r>
              <a:rPr lang="zh-CN" altLang="en-US" sz="3200" b="1" dirty="0" smtClean="0">
                <a:latin typeface="+mn-ea"/>
                <a:ea typeface="+mn-ea"/>
              </a:rPr>
              <a:t>    由氢和氦组成的气体云，漂浮在大空中，宇宙大爆炸后二亿年，这些气体才会演变成第一批恒星，恒星形成恒星团，越来越多的恒星开始发光，恒星团形成星系，宇宙大爆炸</a:t>
            </a:r>
            <a:r>
              <a:rPr lang="en-US" altLang="zh-CN" sz="3200" b="1" dirty="0" smtClean="0">
                <a:latin typeface="+mn-ea"/>
                <a:ea typeface="+mn-ea"/>
              </a:rPr>
              <a:t>10</a:t>
            </a:r>
            <a:r>
              <a:rPr lang="zh-CN" altLang="en-US" sz="3200" b="1" dirty="0" smtClean="0">
                <a:latin typeface="+mn-ea"/>
                <a:ea typeface="+mn-ea"/>
              </a:rPr>
              <a:t>亿年后，第一个星系形成了。</a:t>
            </a:r>
          </a:p>
          <a:p>
            <a:pPr eaLnBrk="1" hangingPunct="1">
              <a:lnSpc>
                <a:spcPct val="110000"/>
              </a:lnSpc>
              <a:defRPr/>
            </a:pPr>
            <a:r>
              <a:rPr lang="zh-CN" altLang="en-US" sz="2400" b="1" dirty="0" smtClean="0">
                <a:latin typeface="方正细圆简体" pitchFamily="2" charset="-122"/>
                <a:ea typeface="方正细圆简体" pitchFamily="2" charset="-122"/>
              </a:rPr>
              <a:t>       </a:t>
            </a:r>
          </a:p>
        </p:txBody>
      </p:sp>
      <p:sp>
        <p:nvSpPr>
          <p:cNvPr id="3" name="AutoShape 6">
            <a:hlinkClick r:id="" action="ppaction://hlinkshowjump?jump=firstslide" highlightClick="1"/>
          </p:cNvPr>
          <p:cNvSpPr>
            <a:spLocks noChangeArrowheads="1"/>
          </p:cNvSpPr>
          <p:nvPr/>
        </p:nvSpPr>
        <p:spPr bwMode="auto">
          <a:xfrm>
            <a:off x="8048644"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2" action="ppaction://hlinksldjump"/>
              </a:rPr>
              <a:t>返回目录</a:t>
            </a:r>
            <a:endParaRPr kumimoji="1" lang="zh-CN" altLang="en-US" sz="2400">
              <a:solidFill>
                <a:srgbClr val="010000"/>
              </a:solidFill>
              <a:latin typeface="Times New Roman" pitchFamily="18" charset="0"/>
            </a:endParaRPr>
          </a:p>
        </p:txBody>
      </p:sp>
      <p:sp>
        <p:nvSpPr>
          <p:cNvPr id="4" name="AutoShape 7">
            <a:hlinkClick r:id="" action="ppaction://hlinkshowjump?jump=nextslide" highlightClick="1"/>
          </p:cNvPr>
          <p:cNvSpPr>
            <a:spLocks noChangeArrowheads="1"/>
          </p:cNvSpPr>
          <p:nvPr/>
        </p:nvSpPr>
        <p:spPr bwMode="auto">
          <a:xfrm>
            <a:off x="7286644"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5" name="AutoShape 8">
            <a:hlinkClick r:id="" action="ppaction://hlinkshowjump?jump=previousslide" highlightClick="1"/>
          </p:cNvPr>
          <p:cNvSpPr>
            <a:spLocks noChangeArrowheads="1"/>
          </p:cNvSpPr>
          <p:nvPr/>
        </p:nvSpPr>
        <p:spPr bwMode="auto">
          <a:xfrm>
            <a:off x="6448444"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388" y="188913"/>
            <a:ext cx="8785225" cy="6469062"/>
          </a:xfrm>
          <a:prstGeom prst="rect">
            <a:avLst/>
          </a:prstGeom>
        </p:spPr>
        <p:txBody>
          <a:bodyPr>
            <a:spAutoFit/>
          </a:bodyPr>
          <a:lstStyle/>
          <a:p>
            <a:pPr>
              <a:lnSpc>
                <a:spcPct val="110000"/>
              </a:lnSpc>
              <a:defRPr/>
            </a:pPr>
            <a:r>
              <a:rPr lang="zh-CN" altLang="en-US" sz="3200" b="1" dirty="0">
                <a:latin typeface="+mn-ea"/>
                <a:ea typeface="+mn-ea"/>
              </a:rPr>
              <a:t>    在接下来的</a:t>
            </a:r>
            <a:r>
              <a:rPr lang="en-US" altLang="zh-CN" sz="3200" b="1" dirty="0">
                <a:latin typeface="+mn-ea"/>
                <a:ea typeface="+mn-ea"/>
              </a:rPr>
              <a:t>80</a:t>
            </a:r>
            <a:r>
              <a:rPr lang="zh-CN" altLang="en-US" sz="3200" b="1" dirty="0">
                <a:latin typeface="+mn-ea"/>
                <a:ea typeface="+mn-ea"/>
              </a:rPr>
              <a:t>亿年间，又有数不清的星系逐渐形成。星系形成星系团，星系团形成超星系团。直到</a:t>
            </a:r>
            <a:r>
              <a:rPr lang="en-US" altLang="zh-CN" sz="3200" b="1" dirty="0">
                <a:latin typeface="+mn-ea"/>
                <a:ea typeface="+mn-ea"/>
              </a:rPr>
              <a:t>50</a:t>
            </a:r>
            <a:r>
              <a:rPr lang="zh-CN" altLang="en-US" sz="3200" b="1" dirty="0">
                <a:latin typeface="+mn-ea"/>
                <a:ea typeface="+mn-ea"/>
              </a:rPr>
              <a:t>亿年前，在这些星系中一个安静的角落里，引力开始吸引尘埃和气体，它们逐渐聚集，慢慢形成一颗恒星，那就是太阳，宇宙大爆炸</a:t>
            </a:r>
            <a:r>
              <a:rPr lang="en-US" altLang="zh-CN" sz="3200" b="1" dirty="0">
                <a:latin typeface="+mn-ea"/>
                <a:ea typeface="+mn-ea"/>
              </a:rPr>
              <a:t>90</a:t>
            </a:r>
            <a:r>
              <a:rPr lang="zh-CN" altLang="en-US" sz="3200" b="1" dirty="0">
                <a:latin typeface="+mn-ea"/>
                <a:ea typeface="+mn-ea"/>
              </a:rPr>
              <a:t>亿年后，我们小小的太阳系形成了，同时形成的还有地球。</a:t>
            </a:r>
            <a:endParaRPr lang="en-US" altLang="zh-CN" sz="3200" b="1" dirty="0">
              <a:latin typeface="+mn-ea"/>
              <a:ea typeface="+mn-ea"/>
            </a:endParaRPr>
          </a:p>
          <a:p>
            <a:pPr>
              <a:defRPr/>
            </a:pPr>
            <a:r>
              <a:rPr lang="en-US" altLang="zh-CN" sz="4000" b="1" dirty="0">
                <a:latin typeface="+mn-ea"/>
                <a:ea typeface="+mn-ea"/>
              </a:rPr>
              <a:t>2</a:t>
            </a:r>
            <a:r>
              <a:rPr lang="zh-CN" altLang="en-US" sz="4000" b="1" dirty="0">
                <a:latin typeface="+mn-ea"/>
                <a:ea typeface="+mn-ea"/>
              </a:rPr>
              <a:t> 科学家对星系的认识过程</a:t>
            </a:r>
            <a:endParaRPr lang="en-US" altLang="zh-CN" sz="4000" b="1" dirty="0">
              <a:latin typeface="+mn-ea"/>
              <a:ea typeface="+mn-ea"/>
            </a:endParaRPr>
          </a:p>
          <a:p>
            <a:pPr>
              <a:defRPr/>
            </a:pPr>
            <a:r>
              <a:rPr lang="en-US" altLang="zh-CN" sz="3200" b="1" dirty="0">
                <a:latin typeface="+mn-ea"/>
                <a:ea typeface="+mn-ea"/>
              </a:rPr>
              <a:t> </a:t>
            </a:r>
            <a:r>
              <a:rPr lang="zh-CN" altLang="en-US" sz="3200" b="1" dirty="0">
                <a:latin typeface="+mn-ea"/>
                <a:ea typeface="+mn-ea"/>
              </a:rPr>
              <a:t>   然而长期以来，我们对星系并不十分了解，一个世纪前，我们认为宇宙中只存在银河系，科学家称之为我们的宇宙岛，他们当时认为，宇宙中并不存在其它星系。然而在</a:t>
            </a:r>
            <a:r>
              <a:rPr lang="en-US" altLang="zh-CN" sz="3200" b="1" dirty="0">
                <a:latin typeface="+mn-ea"/>
                <a:ea typeface="+mn-ea"/>
              </a:rPr>
              <a:t>1924</a:t>
            </a:r>
            <a:r>
              <a:rPr lang="zh-CN" altLang="en-US" sz="3200" b="1" dirty="0">
                <a:latin typeface="+mn-ea"/>
                <a:ea typeface="+mn-ea"/>
              </a:rPr>
              <a:t>年，在洛杉矶</a:t>
            </a:r>
          </a:p>
        </p:txBody>
      </p:sp>
      <p:sp>
        <p:nvSpPr>
          <p:cNvPr id="3" name="AutoShape 6">
            <a:hlinkClick r:id="" action="ppaction://hlinkshowjump?jump=firstslide" highlightClick="1"/>
          </p:cNvPr>
          <p:cNvSpPr>
            <a:spLocks noChangeArrowheads="1"/>
          </p:cNvSpPr>
          <p:nvPr/>
        </p:nvSpPr>
        <p:spPr bwMode="auto">
          <a:xfrm>
            <a:off x="7905768"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2" action="ppaction://hlinksldjump"/>
              </a:rPr>
              <a:t>返回目录</a:t>
            </a:r>
            <a:endParaRPr kumimoji="1" lang="zh-CN" altLang="en-US" sz="2400">
              <a:solidFill>
                <a:srgbClr val="010000"/>
              </a:solidFill>
              <a:latin typeface="Times New Roman" pitchFamily="18" charset="0"/>
            </a:endParaRPr>
          </a:p>
        </p:txBody>
      </p:sp>
      <p:sp>
        <p:nvSpPr>
          <p:cNvPr id="4" name="AutoShape 7">
            <a:hlinkClick r:id="" action="ppaction://hlinkshowjump?jump=nextslide" highlightClick="1"/>
          </p:cNvPr>
          <p:cNvSpPr>
            <a:spLocks noChangeArrowheads="1"/>
          </p:cNvSpPr>
          <p:nvPr/>
        </p:nvSpPr>
        <p:spPr bwMode="auto">
          <a:xfrm>
            <a:off x="7143768"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5" name="AutoShape 8">
            <a:hlinkClick r:id="" action="ppaction://hlinkshowjump?jump=previousslide" highlightClick="1"/>
          </p:cNvPr>
          <p:cNvSpPr>
            <a:spLocks noChangeArrowheads="1"/>
          </p:cNvSpPr>
          <p:nvPr/>
        </p:nvSpPr>
        <p:spPr bwMode="auto">
          <a:xfrm>
            <a:off x="6305568"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heel(1)">
                                      <p:cBhvr>
                                        <p:cTn id="14"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50825" y="292123"/>
            <a:ext cx="8713788" cy="649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altLang="en-US" sz="3200" b="1" dirty="0" smtClean="0">
                <a:latin typeface="+mn-ea"/>
                <a:ea typeface="+mn-ea"/>
              </a:rPr>
              <a:t>的威尔逊山天文台，天文学家爱德温</a:t>
            </a:r>
            <a:r>
              <a:rPr lang="en-US" altLang="zh-CN" sz="3200" b="1" dirty="0" smtClean="0">
                <a:latin typeface="+mn-ea"/>
                <a:ea typeface="+mn-ea"/>
              </a:rPr>
              <a:t>·</a:t>
            </a:r>
            <a:r>
              <a:rPr lang="zh-CN" altLang="en-US" sz="3200" b="1" dirty="0" smtClean="0">
                <a:latin typeface="+mn-ea"/>
                <a:ea typeface="+mn-ea"/>
              </a:rPr>
              <a:t>哈勃</a:t>
            </a:r>
            <a:r>
              <a:rPr lang="en-US" altLang="zh-CN" sz="3200" b="1" dirty="0" smtClean="0">
                <a:latin typeface="+mn-ea"/>
                <a:ea typeface="+mn-ea"/>
              </a:rPr>
              <a:t>(Edwin Hubble)</a:t>
            </a:r>
            <a:r>
              <a:rPr lang="zh-CN" altLang="en-US" sz="3200" b="1" dirty="0" smtClean="0">
                <a:latin typeface="+mn-ea"/>
                <a:ea typeface="+mn-ea"/>
              </a:rPr>
              <a:t>运用当时最先进的</a:t>
            </a:r>
            <a:r>
              <a:rPr lang="en-US" altLang="zh-CN" sz="3200" b="1" dirty="0" smtClean="0">
                <a:latin typeface="+mn-ea"/>
                <a:ea typeface="+mn-ea"/>
              </a:rPr>
              <a:t>2.5</a:t>
            </a:r>
            <a:r>
              <a:rPr lang="zh-CN" altLang="en-US" sz="3200" b="1" dirty="0" smtClean="0">
                <a:latin typeface="+mn-ea"/>
                <a:ea typeface="+mn-ea"/>
              </a:rPr>
              <a:t>米口径胡克望远镜观测宇宙，在夜空深处，他看见了遥远而模糊的点点星光，他意识到：这些并不是单个的恒星，而是一个恒星群，宇宙中的星系远不止银河系。加来道雄教授描述道：“一年之中，天文学家的认知受到了巨大的冲击，宇宙的概念从只有银河系变成了拥有数十亿星系的浩瀚宇宙。”哈勃的发现，是天文学历史上最重大的发现，宇宙包含不止一个而是许多星系：有涡状星系、椭圆星系、草帽星</a:t>
            </a:r>
            <a:endParaRPr lang="en-US" altLang="zh-CN" sz="3200" b="1" dirty="0" smtClean="0">
              <a:latin typeface="+mn-ea"/>
              <a:ea typeface="+mn-ea"/>
            </a:endParaRPr>
          </a:p>
          <a:p>
            <a:pPr eaLnBrk="1" hangingPunct="1">
              <a:defRPr/>
            </a:pPr>
            <a:r>
              <a:rPr lang="zh-CN" altLang="en-US" sz="3200" b="1" dirty="0" smtClean="0">
                <a:latin typeface="+mn-ea"/>
                <a:ea typeface="+mn-ea"/>
              </a:rPr>
              <a:t>系，</a:t>
            </a:r>
            <a:r>
              <a:rPr lang="en-US" altLang="zh-CN" sz="3200" b="1" dirty="0" smtClean="0">
                <a:latin typeface="+mn-ea"/>
                <a:ea typeface="+mn-ea"/>
              </a:rPr>
              <a:t>······</a:t>
            </a:r>
            <a:r>
              <a:rPr lang="zh-CN" altLang="en-US" sz="3200" b="1" dirty="0" smtClean="0">
                <a:latin typeface="+mn-ea"/>
                <a:ea typeface="+mn-ea"/>
              </a:rPr>
              <a:t>等等。星系巨大无比，天文学家用光年来衡量太空的距离，银河系对我们</a:t>
            </a:r>
            <a:endParaRPr lang="zh-CN" altLang="en-US" sz="2800" b="1" dirty="0" smtClean="0">
              <a:latin typeface="宋体" pitchFamily="2" charset="-122"/>
            </a:endParaRPr>
          </a:p>
        </p:txBody>
      </p:sp>
      <p:sp>
        <p:nvSpPr>
          <p:cNvPr id="13315" name="AutoShape 3">
            <a:hlinkClick r:id="rId2" action="ppaction://hlinksldjump"/>
          </p:cNvPr>
          <p:cNvSpPr>
            <a:spLocks noChangeArrowheads="1"/>
          </p:cNvSpPr>
          <p:nvPr/>
        </p:nvSpPr>
        <p:spPr bwMode="auto">
          <a:xfrm>
            <a:off x="8604250" y="-20638"/>
            <a:ext cx="576263" cy="569913"/>
          </a:xfrm>
          <a:prstGeom prst="actionButtonHome">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4" name="AutoShape 6">
            <a:hlinkClick r:id="" action="ppaction://hlinkshowjump?jump=firstslide" highlightClick="1"/>
          </p:cNvPr>
          <p:cNvSpPr>
            <a:spLocks noChangeArrowheads="1"/>
          </p:cNvSpPr>
          <p:nvPr/>
        </p:nvSpPr>
        <p:spPr bwMode="auto">
          <a:xfrm>
            <a:off x="8258175"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3" action="ppaction://hlinksldjump"/>
              </a:rPr>
              <a:t>返回目录</a:t>
            </a:r>
            <a:endParaRPr kumimoji="1" lang="zh-CN" altLang="en-US" sz="2400">
              <a:solidFill>
                <a:srgbClr val="010000"/>
              </a:solidFill>
              <a:latin typeface="Times New Roman" pitchFamily="18" charset="0"/>
            </a:endParaRPr>
          </a:p>
        </p:txBody>
      </p:sp>
      <p:sp>
        <p:nvSpPr>
          <p:cNvPr id="5" name="AutoShape 7">
            <a:hlinkClick r:id="" action="ppaction://hlinkshowjump?jump=nextslide" highlightClick="1"/>
          </p:cNvPr>
          <p:cNvSpPr>
            <a:spLocks noChangeArrowheads="1"/>
          </p:cNvSpPr>
          <p:nvPr/>
        </p:nvSpPr>
        <p:spPr bwMode="auto">
          <a:xfrm>
            <a:off x="7496175"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6" name="AutoShape 8">
            <a:hlinkClick r:id="" action="ppaction://hlinkshowjump?jump=previousslide" highlightClick="1"/>
          </p:cNvPr>
          <p:cNvSpPr>
            <a:spLocks noChangeArrowheads="1"/>
          </p:cNvSpPr>
          <p:nvPr/>
        </p:nvSpPr>
        <p:spPr bwMode="auto">
          <a:xfrm>
            <a:off x="6657975"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wheel(1)">
                                      <p:cBhvr>
                                        <p:cTn id="7" dur="2000"/>
                                        <p:tgtEl>
                                          <p:spTgt spid="819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8194">
                                            <p:txEl>
                                              <p:pRg st="1" end="1"/>
                                            </p:txEl>
                                          </p:spTgt>
                                        </p:tgtEl>
                                        <p:attrNameLst>
                                          <p:attrName>style.visibility</p:attrName>
                                        </p:attrNameLst>
                                      </p:cBhvr>
                                      <p:to>
                                        <p:strVal val="visible"/>
                                      </p:to>
                                    </p:set>
                                    <p:animEffect transition="in" filter="wheel(1)">
                                      <p:cBhvr>
                                        <p:cTn id="10" dur="2000"/>
                                        <p:tgtEl>
                                          <p:spTgt spid="81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116632"/>
            <a:ext cx="8642350" cy="6678613"/>
          </a:xfrm>
          <a:prstGeom prst="rect">
            <a:avLst/>
          </a:prstGeom>
        </p:spPr>
        <p:txBody>
          <a:bodyPr>
            <a:spAutoFit/>
          </a:bodyPr>
          <a:lstStyle/>
          <a:p>
            <a:pPr>
              <a:defRPr/>
            </a:pPr>
            <a:r>
              <a:rPr lang="zh-CN" altLang="en-US" sz="3200" b="1" dirty="0">
                <a:latin typeface="+mn-ea"/>
                <a:ea typeface="+mn-ea"/>
              </a:rPr>
              <a:t>而言或许很大，但对于整个宇宙来说，也只是沧海一粟，与其它星系相比也是非常渺小，离银河系最近的仙女座星系，直径超过</a:t>
            </a:r>
            <a:r>
              <a:rPr lang="en-US" altLang="zh-CN" sz="3200" b="1" dirty="0">
                <a:latin typeface="+mn-ea"/>
                <a:ea typeface="+mn-ea"/>
              </a:rPr>
              <a:t>20</a:t>
            </a:r>
            <a:r>
              <a:rPr lang="zh-CN" altLang="en-US" sz="3200" b="1" dirty="0">
                <a:latin typeface="+mn-ea"/>
                <a:ea typeface="+mn-ea"/>
              </a:rPr>
              <a:t>万光年，是银河系的二倍；</a:t>
            </a:r>
            <a:r>
              <a:rPr lang="en-US" altLang="zh-CN" sz="3200" b="1" dirty="0">
                <a:latin typeface="+mn-ea"/>
                <a:ea typeface="+mn-ea"/>
              </a:rPr>
              <a:t>M87</a:t>
            </a:r>
            <a:r>
              <a:rPr lang="zh-CN" altLang="en-US" sz="3200" b="1" dirty="0">
                <a:latin typeface="+mn-ea"/>
                <a:ea typeface="+mn-ea"/>
              </a:rPr>
              <a:t>星系是银河系附近最大的椭圆星系，比仙女座星系大得多，不过在另一个庞大星系面前，</a:t>
            </a:r>
            <a:r>
              <a:rPr lang="en-US" altLang="zh-CN" sz="3200" b="1" dirty="0">
                <a:latin typeface="+mn-ea"/>
                <a:ea typeface="+mn-ea"/>
              </a:rPr>
              <a:t> M87</a:t>
            </a:r>
            <a:r>
              <a:rPr lang="zh-CN" altLang="en-US" sz="3200" b="1" dirty="0">
                <a:latin typeface="+mn-ea"/>
                <a:ea typeface="+mn-ea"/>
              </a:rPr>
              <a:t>星系显得微不足道，</a:t>
            </a:r>
            <a:r>
              <a:rPr lang="en-US" altLang="zh-CN" sz="3200" b="1" dirty="0">
                <a:latin typeface="+mn-ea"/>
                <a:ea typeface="+mn-ea"/>
              </a:rPr>
              <a:t>IC—1011</a:t>
            </a:r>
            <a:r>
              <a:rPr lang="zh-CN" altLang="en-US" sz="3200" b="1" dirty="0">
                <a:latin typeface="+mn-ea"/>
                <a:ea typeface="+mn-ea"/>
              </a:rPr>
              <a:t>星系的直径为</a:t>
            </a:r>
            <a:r>
              <a:rPr lang="en-US" altLang="zh-CN" sz="3200" b="1" dirty="0">
                <a:latin typeface="+mn-ea"/>
                <a:ea typeface="+mn-ea"/>
              </a:rPr>
              <a:t>600</a:t>
            </a:r>
            <a:r>
              <a:rPr lang="zh-CN" altLang="en-US" sz="3200" b="1" dirty="0">
                <a:latin typeface="+mn-ea"/>
                <a:ea typeface="+mn-ea"/>
              </a:rPr>
              <a:t>万光年，比银河系大</a:t>
            </a:r>
            <a:r>
              <a:rPr lang="en-US" altLang="zh-CN" sz="3200" b="1" dirty="0">
                <a:latin typeface="+mn-ea"/>
                <a:ea typeface="+mn-ea"/>
              </a:rPr>
              <a:t>60</a:t>
            </a:r>
            <a:r>
              <a:rPr lang="zh-CN" altLang="en-US" sz="3200" b="1" dirty="0">
                <a:latin typeface="+mn-ea"/>
                <a:ea typeface="+mn-ea"/>
              </a:rPr>
              <a:t>倍，是迄今为止人类发现的最大星系。</a:t>
            </a:r>
            <a:endParaRPr lang="en-US" altLang="zh-CN" sz="3200" b="1" dirty="0">
              <a:latin typeface="+mn-ea"/>
              <a:ea typeface="+mn-ea"/>
            </a:endParaRPr>
          </a:p>
          <a:p>
            <a:pPr>
              <a:defRPr/>
            </a:pPr>
            <a:r>
              <a:rPr lang="zh-CN" altLang="en-US" sz="4400" b="1" dirty="0" smtClean="0">
                <a:latin typeface="+mn-ea"/>
                <a:ea typeface="+mn-ea"/>
              </a:rPr>
              <a:t>二、星系</a:t>
            </a:r>
            <a:r>
              <a:rPr lang="zh-CN" altLang="en-US" sz="4400" b="1" dirty="0">
                <a:latin typeface="+mn-ea"/>
                <a:ea typeface="+mn-ea"/>
              </a:rPr>
              <a:t>的演化</a:t>
            </a:r>
          </a:p>
          <a:p>
            <a:pPr>
              <a:defRPr/>
            </a:pPr>
            <a:r>
              <a:rPr lang="zh-CN" altLang="en-US" sz="3200" b="1" dirty="0">
                <a:latin typeface="+mn-ea"/>
                <a:ea typeface="+mn-ea"/>
              </a:rPr>
              <a:t>    哈勃太空望远镜能使我们看到过去，回到创世之初；位于智利北部海拔</a:t>
            </a:r>
            <a:r>
              <a:rPr lang="en-US" altLang="zh-CN" sz="3200" b="1" dirty="0">
                <a:latin typeface="+mn-ea"/>
                <a:ea typeface="+mn-ea"/>
              </a:rPr>
              <a:t>5200</a:t>
            </a:r>
            <a:r>
              <a:rPr lang="zh-CN" altLang="en-US" sz="3200" b="1" dirty="0">
                <a:latin typeface="+mn-ea"/>
                <a:ea typeface="+mn-ea"/>
              </a:rPr>
              <a:t>米处的阿塔卡马宇宙望远镜能帮助天文学家了解到：星系是如何从诞生之初逐渐演化的；</a:t>
            </a:r>
            <a:r>
              <a:rPr lang="zh-CN" altLang="en-US" sz="3200" b="1" dirty="0">
                <a:latin typeface="方正细圆简体" pitchFamily="2" charset="-122"/>
                <a:ea typeface="方正细圆简体" pitchFamily="2" charset="-122"/>
              </a:rPr>
              <a:t>而位于新墨西</a:t>
            </a:r>
            <a:endParaRPr lang="zh-CN" altLang="en-US" sz="3200" b="1" dirty="0">
              <a:latin typeface="+mn-ea"/>
              <a:ea typeface="+mn-ea"/>
            </a:endParaRPr>
          </a:p>
        </p:txBody>
      </p:sp>
      <p:sp>
        <p:nvSpPr>
          <p:cNvPr id="14339" name="AutoShape 3">
            <a:hlinkClick r:id="rId2" action="ppaction://hlinksldjump"/>
          </p:cNvPr>
          <p:cNvSpPr>
            <a:spLocks noChangeArrowheads="1"/>
          </p:cNvSpPr>
          <p:nvPr/>
        </p:nvSpPr>
        <p:spPr bwMode="auto">
          <a:xfrm>
            <a:off x="8604250" y="-20638"/>
            <a:ext cx="576263" cy="569913"/>
          </a:xfrm>
          <a:prstGeom prst="actionButtonHome">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4" name="AutoShape 6">
            <a:hlinkClick r:id="" action="ppaction://hlinkshowjump?jump=firstslide" highlightClick="1"/>
          </p:cNvPr>
          <p:cNvSpPr>
            <a:spLocks noChangeArrowheads="1"/>
          </p:cNvSpPr>
          <p:nvPr/>
        </p:nvSpPr>
        <p:spPr bwMode="auto">
          <a:xfrm>
            <a:off x="8029588"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3" action="ppaction://hlinksldjump"/>
              </a:rPr>
              <a:t>返回目录</a:t>
            </a:r>
            <a:endParaRPr kumimoji="1" lang="zh-CN" altLang="en-US" sz="2400">
              <a:solidFill>
                <a:srgbClr val="010000"/>
              </a:solidFill>
              <a:latin typeface="Times New Roman" pitchFamily="18" charset="0"/>
            </a:endParaRPr>
          </a:p>
        </p:txBody>
      </p:sp>
      <p:sp>
        <p:nvSpPr>
          <p:cNvPr id="5" name="AutoShape 7">
            <a:hlinkClick r:id="" action="ppaction://hlinkshowjump?jump=nextslide" highlightClick="1"/>
          </p:cNvPr>
          <p:cNvSpPr>
            <a:spLocks noChangeArrowheads="1"/>
          </p:cNvSpPr>
          <p:nvPr/>
        </p:nvSpPr>
        <p:spPr bwMode="auto">
          <a:xfrm>
            <a:off x="7267588"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6" name="AutoShape 8">
            <a:hlinkClick r:id="" action="ppaction://hlinkshowjump?jump=previousslide" highlightClick="1"/>
          </p:cNvPr>
          <p:cNvSpPr>
            <a:spLocks noChangeArrowheads="1"/>
          </p:cNvSpPr>
          <p:nvPr/>
        </p:nvSpPr>
        <p:spPr bwMode="auto">
          <a:xfrm>
            <a:off x="6429388"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heel(1)">
                                      <p:cBhvr>
                                        <p:cTn id="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95536" y="234974"/>
            <a:ext cx="8351838" cy="600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altLang="en-US" sz="3200" b="1" dirty="0" smtClean="0">
                <a:latin typeface="+mn-ea"/>
                <a:ea typeface="+mn-ea"/>
              </a:rPr>
              <a:t>哥州的阿帕奇山顶天文台的斯隆数字巡天的探索将准确定位各个星系，制作迄今为止最大的三维天体图。</a:t>
            </a:r>
          </a:p>
          <a:p>
            <a:pPr eaLnBrk="1" hangingPunct="1">
              <a:lnSpc>
                <a:spcPct val="150000"/>
              </a:lnSpc>
              <a:defRPr/>
            </a:pPr>
            <a:r>
              <a:rPr lang="zh-CN" altLang="en-US" sz="3200" b="1" dirty="0" smtClean="0">
                <a:solidFill>
                  <a:schemeClr val="bg1"/>
                </a:solidFill>
                <a:latin typeface="+mn-ea"/>
                <a:ea typeface="+mn-ea"/>
              </a:rPr>
              <a:t>    </a:t>
            </a:r>
            <a:r>
              <a:rPr lang="zh-CN" altLang="en-US" sz="3200" b="1" dirty="0" smtClean="0">
                <a:latin typeface="+mn-ea"/>
                <a:ea typeface="+mn-ea"/>
              </a:rPr>
              <a:t>星系是如何形成现在的形状的？草帽星系一直是草帽状的吗？答案是否定的。早期星系杂乱无序，恒星、气体和尘埃混成一团，但是如今的星系看上去十分整齐、有序，有美丽的草帽星系或旋涡星系，是引力塑造了星系的形状，并掌控了星系的未来。</a:t>
            </a:r>
          </a:p>
        </p:txBody>
      </p:sp>
      <p:sp>
        <p:nvSpPr>
          <p:cNvPr id="3" name="AutoShape 6">
            <a:hlinkClick r:id="" action="ppaction://hlinkshowjump?jump=firstslide" highlightClick="1"/>
          </p:cNvPr>
          <p:cNvSpPr>
            <a:spLocks noChangeArrowheads="1"/>
          </p:cNvSpPr>
          <p:nvPr/>
        </p:nvSpPr>
        <p:spPr bwMode="auto">
          <a:xfrm>
            <a:off x="7905768"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2" action="ppaction://hlinksldjump"/>
              </a:rPr>
              <a:t>返回目录</a:t>
            </a:r>
            <a:endParaRPr kumimoji="1" lang="zh-CN" altLang="en-US" sz="2400">
              <a:solidFill>
                <a:srgbClr val="010000"/>
              </a:solidFill>
              <a:latin typeface="Times New Roman" pitchFamily="18" charset="0"/>
            </a:endParaRPr>
          </a:p>
        </p:txBody>
      </p:sp>
      <p:sp>
        <p:nvSpPr>
          <p:cNvPr id="4" name="AutoShape 7">
            <a:hlinkClick r:id="" action="ppaction://hlinkshowjump?jump=nextslide" highlightClick="1"/>
          </p:cNvPr>
          <p:cNvSpPr>
            <a:spLocks noChangeArrowheads="1"/>
          </p:cNvSpPr>
          <p:nvPr/>
        </p:nvSpPr>
        <p:spPr bwMode="auto">
          <a:xfrm>
            <a:off x="7143768"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5" name="AutoShape 8">
            <a:hlinkClick r:id="" action="ppaction://hlinkshowjump?jump=previousslide" highlightClick="1"/>
          </p:cNvPr>
          <p:cNvSpPr>
            <a:spLocks noChangeArrowheads="1"/>
          </p:cNvSpPr>
          <p:nvPr/>
        </p:nvSpPr>
        <p:spPr bwMode="auto">
          <a:xfrm>
            <a:off x="6305568"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heel(1)">
                                      <p:cBhvr>
                                        <p:cTn id="7" dur="2000"/>
                                        <p:tgtEl>
                                          <p:spTgt spid="9218">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9218">
                                            <p:txEl>
                                              <p:pRg st="1" end="1"/>
                                            </p:txEl>
                                          </p:spTgt>
                                        </p:tgtEl>
                                        <p:attrNameLst>
                                          <p:attrName>style.visibility</p:attrName>
                                        </p:attrNameLst>
                                      </p:cBhvr>
                                      <p:to>
                                        <p:strVal val="visible"/>
                                      </p:to>
                                    </p:set>
                                    <p:animEffect transition="in" filter="wheel(1)">
                                      <p:cBhvr>
                                        <p:cTn id="10" dur="2000"/>
                                        <p:tgtEl>
                                          <p:spTgt spid="92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333375"/>
            <a:ext cx="8424863" cy="5138738"/>
          </a:xfrm>
          <a:prstGeom prst="rect">
            <a:avLst/>
          </a:prstGeom>
        </p:spPr>
        <p:txBody>
          <a:bodyPr>
            <a:spAutoFit/>
          </a:bodyPr>
          <a:lstStyle/>
          <a:p>
            <a:pPr>
              <a:defRPr/>
            </a:pPr>
            <a:r>
              <a:rPr lang="en-US" altLang="zh-CN" sz="4000" b="1" dirty="0">
                <a:latin typeface="+mn-ea"/>
                <a:ea typeface="+mn-ea"/>
              </a:rPr>
              <a:t>1 </a:t>
            </a:r>
            <a:r>
              <a:rPr lang="zh-CN" altLang="en-US" sz="4000" b="1" dirty="0">
                <a:latin typeface="+mn-ea"/>
                <a:ea typeface="+mn-ea"/>
              </a:rPr>
              <a:t>黑洞牵引着恒星运动</a:t>
            </a:r>
          </a:p>
          <a:p>
            <a:pPr>
              <a:defRPr/>
            </a:pPr>
            <a:r>
              <a:rPr lang="zh-CN" altLang="en-US" sz="3200" dirty="0">
                <a:latin typeface="+mn-ea"/>
                <a:ea typeface="+mn-ea"/>
              </a:rPr>
              <a:t>    </a:t>
            </a:r>
            <a:r>
              <a:rPr lang="zh-CN" altLang="en-US" sz="3200" b="1" dirty="0">
                <a:latin typeface="+mn-ea"/>
                <a:ea typeface="+mn-ea"/>
              </a:rPr>
              <a:t>理论物理学家劳伦斯</a:t>
            </a:r>
            <a:r>
              <a:rPr lang="en-US" altLang="zh-CN" sz="3200" b="1" dirty="0">
                <a:latin typeface="+mn-ea"/>
                <a:ea typeface="+mn-ea"/>
              </a:rPr>
              <a:t>·</a:t>
            </a:r>
            <a:r>
              <a:rPr lang="zh-CN" altLang="en-US" sz="3200" b="1" dirty="0">
                <a:latin typeface="+mn-ea"/>
                <a:ea typeface="+mn-ea"/>
              </a:rPr>
              <a:t>克劳斯教授描述道：“银河系起初并不是一个幼小星系，而是由许多小星系组成。现在的银河系曾经包含许多形状不规则的小结构体，这些结构逐渐开始融合。”引力将各个小结构体聚集在一起，并逐渐将恒星向内拉拢，它们开始加速旋转，直到形成一个扁平的圆盘，恒星和气体被抛甩形成巨大的旋臂，这一过程在宇宙中重复了数十亿次，从而形成了现在的银河系。</a:t>
            </a:r>
          </a:p>
        </p:txBody>
      </p:sp>
      <p:sp>
        <p:nvSpPr>
          <p:cNvPr id="3" name="AutoShape 6">
            <a:hlinkClick r:id="" action="ppaction://hlinkshowjump?jump=firstslide" highlightClick="1"/>
          </p:cNvPr>
          <p:cNvSpPr>
            <a:spLocks noChangeArrowheads="1"/>
          </p:cNvSpPr>
          <p:nvPr/>
        </p:nvSpPr>
        <p:spPr bwMode="auto">
          <a:xfrm>
            <a:off x="7977206"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2" action="ppaction://hlinksldjump"/>
              </a:rPr>
              <a:t>返回目录</a:t>
            </a:r>
            <a:endParaRPr kumimoji="1" lang="zh-CN" altLang="en-US" sz="2400">
              <a:solidFill>
                <a:srgbClr val="010000"/>
              </a:solidFill>
              <a:latin typeface="Times New Roman" pitchFamily="18" charset="0"/>
            </a:endParaRPr>
          </a:p>
        </p:txBody>
      </p:sp>
      <p:sp>
        <p:nvSpPr>
          <p:cNvPr id="4" name="AutoShape 7">
            <a:hlinkClick r:id="" action="ppaction://hlinkshowjump?jump=nextslide" highlightClick="1"/>
          </p:cNvPr>
          <p:cNvSpPr>
            <a:spLocks noChangeArrowheads="1"/>
          </p:cNvSpPr>
          <p:nvPr/>
        </p:nvSpPr>
        <p:spPr bwMode="auto">
          <a:xfrm>
            <a:off x="7215206"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5" name="AutoShape 8">
            <a:hlinkClick r:id="" action="ppaction://hlinkshowjump?jump=previousslide" highlightClick="1"/>
          </p:cNvPr>
          <p:cNvSpPr>
            <a:spLocks noChangeArrowheads="1"/>
          </p:cNvSpPr>
          <p:nvPr/>
        </p:nvSpPr>
        <p:spPr bwMode="auto">
          <a:xfrm>
            <a:off x="6377006"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heel(1)">
                                      <p:cBhvr>
                                        <p:cTn id="25"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23528" y="632817"/>
            <a:ext cx="835025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altLang="en-US" sz="3200" b="1" dirty="0" smtClean="0">
                <a:latin typeface="+mn-ea"/>
                <a:ea typeface="+mn-ea"/>
              </a:rPr>
              <a:t>各种星系看上去形状迥异，但它们都有一个共同点：那就是它们都环绕星系中心的某一点做轨道运动，多年以来科学家一直不解：是什么东西如此强大？以至于能改变星系运行的方式？最终他们发现这一中心就是黑洞，并以难以置信的速度牵引恒星的运动。银河系中心的黑洞十分巨大，直径长达</a:t>
            </a:r>
            <a:r>
              <a:rPr lang="en-US" altLang="zh-CN" sz="3200" b="1" dirty="0" smtClean="0">
                <a:latin typeface="+mn-ea"/>
                <a:ea typeface="+mn-ea"/>
              </a:rPr>
              <a:t>2400</a:t>
            </a:r>
            <a:r>
              <a:rPr lang="zh-CN" altLang="en-US" sz="3200" b="1" dirty="0" smtClean="0">
                <a:latin typeface="+mn-ea"/>
                <a:ea typeface="+mn-ea"/>
              </a:rPr>
              <a:t>万公里。为此，让我们来观看</a:t>
            </a:r>
            <a:r>
              <a:rPr lang="zh-CN" altLang="en-US" sz="3200" b="1" i="1" u="sng" dirty="0" smtClean="0">
                <a:solidFill>
                  <a:srgbClr val="CC0000"/>
                </a:solidFill>
                <a:latin typeface="+mn-ea"/>
                <a:ea typeface="+mn-ea"/>
              </a:rPr>
              <a:t>《了解宇宙如何运行》关于安德里亚盖孜教授和她团队关于寻找银河系黑洞的描述</a:t>
            </a:r>
            <a:r>
              <a:rPr lang="zh-CN" altLang="en-US" sz="3200" b="1" dirty="0" smtClean="0">
                <a:latin typeface="+mn-ea"/>
                <a:ea typeface="+mn-ea"/>
              </a:rPr>
              <a:t>。</a:t>
            </a:r>
          </a:p>
        </p:txBody>
      </p:sp>
      <p:sp>
        <p:nvSpPr>
          <p:cNvPr id="3" name="AutoShape 6">
            <a:hlinkClick r:id="" action="ppaction://hlinkshowjump?jump=firstslide" highlightClick="1"/>
          </p:cNvPr>
          <p:cNvSpPr>
            <a:spLocks noChangeArrowheads="1"/>
          </p:cNvSpPr>
          <p:nvPr/>
        </p:nvSpPr>
        <p:spPr bwMode="auto">
          <a:xfrm>
            <a:off x="8029588"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2" action="ppaction://hlinksldjump"/>
              </a:rPr>
              <a:t>返回目录</a:t>
            </a:r>
            <a:endParaRPr kumimoji="1" lang="zh-CN" altLang="en-US" sz="2400">
              <a:solidFill>
                <a:srgbClr val="010000"/>
              </a:solidFill>
              <a:latin typeface="Times New Roman" pitchFamily="18" charset="0"/>
            </a:endParaRPr>
          </a:p>
        </p:txBody>
      </p:sp>
      <p:sp>
        <p:nvSpPr>
          <p:cNvPr id="4" name="AutoShape 7">
            <a:hlinkClick r:id="" action="ppaction://hlinkshowjump?jump=nextslide" highlightClick="1"/>
          </p:cNvPr>
          <p:cNvSpPr>
            <a:spLocks noChangeArrowheads="1"/>
          </p:cNvSpPr>
          <p:nvPr/>
        </p:nvSpPr>
        <p:spPr bwMode="auto">
          <a:xfrm>
            <a:off x="7267588"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5" name="AutoShape 8">
            <a:hlinkClick r:id="" action="ppaction://hlinkshowjump?jump=previousslide" highlightClick="1"/>
          </p:cNvPr>
          <p:cNvSpPr>
            <a:spLocks noChangeArrowheads="1"/>
          </p:cNvSpPr>
          <p:nvPr/>
        </p:nvSpPr>
        <p:spPr bwMode="auto">
          <a:xfrm>
            <a:off x="6429388"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rgbClr val="669900"/>
        </a:solidFill>
        <a:effectLst/>
      </p:bgPr>
    </p:bg>
    <p:spTree>
      <p:nvGrpSpPr>
        <p:cNvPr id="1" name=""/>
        <p:cNvGrpSpPr/>
        <p:nvPr/>
      </p:nvGrpSpPr>
      <p:grpSpPr>
        <a:xfrm>
          <a:off x="0" y="0"/>
          <a:ext cx="0" cy="0"/>
          <a:chOff x="0" y="0"/>
          <a:chExt cx="0" cy="0"/>
        </a:xfrm>
      </p:grpSpPr>
      <p:sp>
        <p:nvSpPr>
          <p:cNvPr id="4" name="AutoShape 6">
            <a:hlinkClick r:id="" action="ppaction://hlinkshowjump?jump=firstslide" highlightClick="1"/>
          </p:cNvPr>
          <p:cNvSpPr>
            <a:spLocks noChangeArrowheads="1"/>
          </p:cNvSpPr>
          <p:nvPr/>
        </p:nvSpPr>
        <p:spPr bwMode="auto">
          <a:xfrm>
            <a:off x="8029588"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3" action="ppaction://hlinksldjump"/>
              </a:rPr>
              <a:t>返回目录</a:t>
            </a:r>
            <a:endParaRPr kumimoji="1" lang="zh-CN" altLang="en-US" sz="2400">
              <a:solidFill>
                <a:srgbClr val="010000"/>
              </a:solidFill>
              <a:latin typeface="Times New Roman" pitchFamily="18" charset="0"/>
            </a:endParaRPr>
          </a:p>
        </p:txBody>
      </p:sp>
      <p:sp>
        <p:nvSpPr>
          <p:cNvPr id="5" name="AutoShape 7">
            <a:hlinkClick r:id="" action="ppaction://hlinkshowjump?jump=nextslide" highlightClick="1"/>
          </p:cNvPr>
          <p:cNvSpPr>
            <a:spLocks noChangeArrowheads="1"/>
          </p:cNvSpPr>
          <p:nvPr/>
        </p:nvSpPr>
        <p:spPr bwMode="auto">
          <a:xfrm>
            <a:off x="7267588"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6" name="AutoShape 8">
            <a:hlinkClick r:id="" action="ppaction://hlinkshowjump?jump=previousslide" highlightClick="1"/>
          </p:cNvPr>
          <p:cNvSpPr>
            <a:spLocks noChangeArrowheads="1"/>
          </p:cNvSpPr>
          <p:nvPr/>
        </p:nvSpPr>
        <p:spPr bwMode="auto">
          <a:xfrm>
            <a:off x="6429388"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pic>
        <p:nvPicPr>
          <p:cNvPr id="7" name="银河系黑洞的发现(000000000-000402000).mpg">
            <a:hlinkClick r:id="" action="ppaction://media"/>
          </p:cNvPr>
          <p:cNvPicPr>
            <a:picLocks noRot="1" noChangeAspect="1"/>
          </p:cNvPicPr>
          <p:nvPr>
            <a:videoFile r:link="rId1"/>
          </p:nvPr>
        </p:nvPicPr>
        <p:blipFill>
          <a:blip r:embed="rId4" cstate="print"/>
          <a:stretch>
            <a:fillRect/>
          </a:stretch>
        </p:blipFill>
        <p:spPr>
          <a:xfrm>
            <a:off x="0" y="0"/>
            <a:ext cx="9144000" cy="6858000"/>
          </a:xfrm>
          <a:prstGeom prst="rect">
            <a:avLst/>
          </a:prstGeom>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00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388" y="332656"/>
            <a:ext cx="8713787" cy="5139869"/>
          </a:xfrm>
          <a:prstGeom prst="rect">
            <a:avLst/>
          </a:prstGeom>
        </p:spPr>
        <p:txBody>
          <a:bodyPr>
            <a:spAutoFit/>
          </a:bodyPr>
          <a:lstStyle/>
          <a:p>
            <a:pPr>
              <a:defRPr/>
            </a:pPr>
            <a:r>
              <a:rPr lang="en-US" altLang="zh-CN" sz="4000" b="1" dirty="0">
                <a:latin typeface="+mn-ea"/>
                <a:ea typeface="+mn-ea"/>
              </a:rPr>
              <a:t>2</a:t>
            </a:r>
            <a:r>
              <a:rPr lang="zh-CN" altLang="en-US" sz="4000" b="1" dirty="0">
                <a:latin typeface="+mn-ea"/>
                <a:ea typeface="+mn-ea"/>
              </a:rPr>
              <a:t> 暗物质是宇宙真正的主人</a:t>
            </a:r>
          </a:p>
          <a:p>
            <a:pPr>
              <a:defRPr/>
            </a:pPr>
            <a:r>
              <a:rPr lang="zh-CN" altLang="en-US" sz="3200" b="1" dirty="0">
                <a:latin typeface="+mn-ea"/>
                <a:ea typeface="+mn-ea"/>
              </a:rPr>
              <a:t>    </a:t>
            </a:r>
            <a:endParaRPr lang="en-US" altLang="zh-CN" sz="3200" b="1" dirty="0" smtClean="0">
              <a:latin typeface="+mn-ea"/>
              <a:ea typeface="+mn-ea"/>
            </a:endParaRPr>
          </a:p>
          <a:p>
            <a:pPr>
              <a:defRPr/>
            </a:pPr>
            <a:r>
              <a:rPr lang="en-US" altLang="zh-CN" sz="3200" b="1" dirty="0">
                <a:latin typeface="+mn-ea"/>
                <a:ea typeface="+mn-ea"/>
              </a:rPr>
              <a:t> </a:t>
            </a:r>
            <a:r>
              <a:rPr lang="en-US" altLang="zh-CN" sz="3200" b="1" dirty="0" smtClean="0">
                <a:latin typeface="+mn-ea"/>
                <a:ea typeface="+mn-ea"/>
              </a:rPr>
              <a:t>   </a:t>
            </a:r>
            <a:r>
              <a:rPr lang="zh-CN" altLang="en-US" sz="3200" b="1" dirty="0" smtClean="0">
                <a:latin typeface="+mn-ea"/>
                <a:ea typeface="+mn-ea"/>
              </a:rPr>
              <a:t>黑洞</a:t>
            </a:r>
            <a:r>
              <a:rPr lang="zh-CN" altLang="en-US" sz="3200" b="1" dirty="0">
                <a:latin typeface="+mn-ea"/>
                <a:ea typeface="+mn-ea"/>
              </a:rPr>
              <a:t>还不足于强大到掌控庞大星系中的所有恒星。那么究竟是什么将星系维系在一起？二十世纪三十年代，瑞士天文学家弗里兹</a:t>
            </a:r>
            <a:r>
              <a:rPr lang="en-US" altLang="zh-CN" sz="3200" b="1" dirty="0">
                <a:latin typeface="+mn-ea"/>
                <a:ea typeface="+mn-ea"/>
              </a:rPr>
              <a:t>·</a:t>
            </a:r>
            <a:r>
              <a:rPr lang="zh-CN" altLang="en-US" sz="3200" b="1" dirty="0">
                <a:latin typeface="+mn-ea"/>
                <a:ea typeface="+mn-ea"/>
              </a:rPr>
              <a:t>扎维奇研究了星系聚集在一起的原因，根据他的计算：星系之间并未产生足够的引力，它们本应该相互飞离，而不是聚集成群，所以他推断：一定是某种人们尚未发现、尚未想到的物质在起作用，他给这一物质起了个名字：</a:t>
            </a:r>
            <a:endParaRPr lang="zh-CN" altLang="en-US" sz="3200" dirty="0">
              <a:latin typeface="+mn-ea"/>
              <a:ea typeface="+mn-ea"/>
            </a:endParaRPr>
          </a:p>
        </p:txBody>
      </p:sp>
      <p:sp>
        <p:nvSpPr>
          <p:cNvPr id="3" name="AutoShape 6">
            <a:hlinkClick r:id="" action="ppaction://hlinkshowjump?jump=firstslide" highlightClick="1"/>
          </p:cNvPr>
          <p:cNvSpPr>
            <a:spLocks noChangeArrowheads="1"/>
          </p:cNvSpPr>
          <p:nvPr/>
        </p:nvSpPr>
        <p:spPr bwMode="auto">
          <a:xfrm>
            <a:off x="8029588"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2" action="ppaction://hlinksldjump"/>
              </a:rPr>
              <a:t>返回目录</a:t>
            </a:r>
            <a:endParaRPr kumimoji="1" lang="zh-CN" altLang="en-US" sz="2400">
              <a:solidFill>
                <a:srgbClr val="010000"/>
              </a:solidFill>
              <a:latin typeface="Times New Roman" pitchFamily="18" charset="0"/>
            </a:endParaRPr>
          </a:p>
        </p:txBody>
      </p:sp>
      <p:sp>
        <p:nvSpPr>
          <p:cNvPr id="4" name="AutoShape 7">
            <a:hlinkClick r:id="" action="ppaction://hlinkshowjump?jump=nextslide" highlightClick="1"/>
          </p:cNvPr>
          <p:cNvSpPr>
            <a:spLocks noChangeArrowheads="1"/>
          </p:cNvSpPr>
          <p:nvPr/>
        </p:nvSpPr>
        <p:spPr bwMode="auto">
          <a:xfrm>
            <a:off x="7267588"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5" name="AutoShape 8">
            <a:hlinkClick r:id="" action="ppaction://hlinkshowjump?jump=previousslide" highlightClick="1"/>
          </p:cNvPr>
          <p:cNvSpPr>
            <a:spLocks noChangeArrowheads="1"/>
          </p:cNvSpPr>
          <p:nvPr/>
        </p:nvSpPr>
        <p:spPr bwMode="auto">
          <a:xfrm>
            <a:off x="6429388"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heel(1)">
                                      <p:cBhvr>
                                        <p:cTn id="14" dur="2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heel(1)">
                                      <p:cBhvr>
                                        <p:cTn id="19"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23528" y="488801"/>
            <a:ext cx="8423275"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altLang="en-US" sz="3200" b="1" dirty="0" smtClean="0">
                <a:latin typeface="+mn-ea"/>
                <a:ea typeface="+mn-ea"/>
              </a:rPr>
              <a:t>叫做暗物质。科学家通过模拟实验说明了暗物质的存在；引力透镜确实使科学家能够观察到暗物质的存在。暗物质是宇宙的重要组成部分，自宇宙形成之初，暗物质无时无处不在发挥作用。暗物质是星系产生的动力，并将它们聚集在一起，虽然看不见也摸不着，但是暗物质才是宇宙真正的主人。为此，让我们来观看</a:t>
            </a:r>
            <a:r>
              <a:rPr lang="zh-CN" altLang="en-US" sz="3200" b="1" i="1" u="sng" dirty="0" smtClean="0">
                <a:solidFill>
                  <a:srgbClr val="FF0000"/>
                </a:solidFill>
                <a:latin typeface="+mn-ea"/>
                <a:ea typeface="+mn-ea"/>
              </a:rPr>
              <a:t>《了解宇宙如何运行》关于暗物质的描述</a:t>
            </a:r>
            <a:r>
              <a:rPr lang="zh-CN" altLang="en-US" sz="3200" b="1" dirty="0" smtClean="0">
                <a:latin typeface="+mn-ea"/>
                <a:ea typeface="+mn-ea"/>
              </a:rPr>
              <a:t>。</a:t>
            </a:r>
          </a:p>
          <a:p>
            <a:pPr eaLnBrk="1" hangingPunct="1">
              <a:defRPr/>
            </a:pPr>
            <a:endParaRPr lang="zh-CN" altLang="en-US" sz="3200" dirty="0" smtClean="0">
              <a:latin typeface="+mn-ea"/>
              <a:ea typeface="+mn-ea"/>
            </a:endParaRPr>
          </a:p>
        </p:txBody>
      </p:sp>
      <p:sp>
        <p:nvSpPr>
          <p:cNvPr id="3" name="AutoShape 6">
            <a:hlinkClick r:id="" action="ppaction://hlinkshowjump?jump=firstslide" highlightClick="1"/>
          </p:cNvPr>
          <p:cNvSpPr>
            <a:spLocks noChangeArrowheads="1"/>
          </p:cNvSpPr>
          <p:nvPr/>
        </p:nvSpPr>
        <p:spPr bwMode="auto">
          <a:xfrm>
            <a:off x="8029588"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2" action="ppaction://hlinksldjump"/>
              </a:rPr>
              <a:t>返回目录</a:t>
            </a:r>
            <a:endParaRPr kumimoji="1" lang="zh-CN" altLang="en-US" sz="2400">
              <a:solidFill>
                <a:srgbClr val="010000"/>
              </a:solidFill>
              <a:latin typeface="Times New Roman" pitchFamily="18" charset="0"/>
            </a:endParaRPr>
          </a:p>
        </p:txBody>
      </p:sp>
      <p:sp>
        <p:nvSpPr>
          <p:cNvPr id="4" name="AutoShape 7">
            <a:hlinkClick r:id="" action="ppaction://hlinkshowjump?jump=nextslide" highlightClick="1"/>
          </p:cNvPr>
          <p:cNvSpPr>
            <a:spLocks noChangeArrowheads="1"/>
          </p:cNvSpPr>
          <p:nvPr/>
        </p:nvSpPr>
        <p:spPr bwMode="auto">
          <a:xfrm>
            <a:off x="7267588"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5" name="AutoShape 8">
            <a:hlinkClick r:id="" action="ppaction://hlinkshowjump?jump=previousslide" highlightClick="1"/>
          </p:cNvPr>
          <p:cNvSpPr>
            <a:spLocks noChangeArrowheads="1"/>
          </p:cNvSpPr>
          <p:nvPr/>
        </p:nvSpPr>
        <p:spPr bwMode="auto">
          <a:xfrm>
            <a:off x="6429388"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wheel(1)">
                                      <p:cBhvr>
                                        <p:cTn id="7" dur="2000"/>
                                        <p:tgtEl>
                                          <p:spTgt spid="122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642910" y="285728"/>
            <a:ext cx="78930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sz="3200" b="1" dirty="0" smtClean="0">
                <a:latin typeface="+mn-ea"/>
                <a:ea typeface="+mn-ea"/>
              </a:rPr>
              <a:t>星系从何而来？</a:t>
            </a:r>
          </a:p>
        </p:txBody>
      </p:sp>
      <p:sp>
        <p:nvSpPr>
          <p:cNvPr id="4100" name="Text Box 4"/>
          <p:cNvSpPr txBox="1">
            <a:spLocks noChangeArrowheads="1"/>
          </p:cNvSpPr>
          <p:nvPr/>
        </p:nvSpPr>
        <p:spPr bwMode="auto">
          <a:xfrm>
            <a:off x="642910" y="857232"/>
            <a:ext cx="77946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sz="3200" b="1" dirty="0" smtClean="0">
                <a:latin typeface="+mn-ea"/>
                <a:ea typeface="+mn-ea"/>
              </a:rPr>
              <a:t>它们是如何运转的？</a:t>
            </a:r>
          </a:p>
        </p:txBody>
      </p:sp>
      <p:sp>
        <p:nvSpPr>
          <p:cNvPr id="4101" name="Text Box 5"/>
          <p:cNvSpPr txBox="1">
            <a:spLocks noChangeArrowheads="1"/>
          </p:cNvSpPr>
          <p:nvPr/>
        </p:nvSpPr>
        <p:spPr bwMode="auto">
          <a:xfrm>
            <a:off x="714348" y="3143248"/>
            <a:ext cx="52990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sz="3200" b="1" dirty="0" smtClean="0">
                <a:latin typeface="+mn-ea"/>
                <a:ea typeface="+mn-ea"/>
              </a:rPr>
              <a:t>星系有着怎样的未来？</a:t>
            </a:r>
          </a:p>
        </p:txBody>
      </p:sp>
      <p:sp>
        <p:nvSpPr>
          <p:cNvPr id="4102" name="Text Box 6"/>
          <p:cNvSpPr txBox="1">
            <a:spLocks noChangeArrowheads="1"/>
          </p:cNvSpPr>
          <p:nvPr/>
        </p:nvSpPr>
        <p:spPr bwMode="auto">
          <a:xfrm>
            <a:off x="642910" y="3786190"/>
            <a:ext cx="64436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sz="3200" b="1" dirty="0" smtClean="0">
                <a:latin typeface="+mn-ea"/>
                <a:ea typeface="+mn-ea"/>
              </a:rPr>
              <a:t>又将如何走向灭亡？</a:t>
            </a:r>
          </a:p>
        </p:txBody>
      </p:sp>
      <p:sp>
        <p:nvSpPr>
          <p:cNvPr id="4103" name="Text Box 7"/>
          <p:cNvSpPr txBox="1">
            <a:spLocks noChangeArrowheads="1"/>
          </p:cNvSpPr>
          <p:nvPr/>
        </p:nvSpPr>
        <p:spPr bwMode="auto">
          <a:xfrm>
            <a:off x="714348" y="4357694"/>
            <a:ext cx="694848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altLang="en-US" sz="3200" b="1" dirty="0" smtClean="0">
                <a:latin typeface="+mn-ea"/>
                <a:ea typeface="+mn-ea"/>
              </a:rPr>
              <a:t>现在我们将揭开这些问题的答案！</a:t>
            </a:r>
          </a:p>
          <a:p>
            <a:pPr eaLnBrk="1" hangingPunct="1">
              <a:defRPr/>
            </a:pPr>
            <a:endParaRPr lang="en-US" altLang="zh-CN" b="1" dirty="0" smtClean="0">
              <a:latin typeface="宋体" pitchFamily="2" charset="-122"/>
            </a:endParaRPr>
          </a:p>
        </p:txBody>
      </p:sp>
      <p:sp>
        <p:nvSpPr>
          <p:cNvPr id="8" name="Text Box 2"/>
          <p:cNvSpPr txBox="1">
            <a:spLocks noChangeArrowheads="1"/>
          </p:cNvSpPr>
          <p:nvPr/>
        </p:nvSpPr>
        <p:spPr bwMode="auto">
          <a:xfrm>
            <a:off x="285720" y="4795897"/>
            <a:ext cx="8066087"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altLang="en-US" sz="2800" b="1" dirty="0" smtClean="0">
                <a:latin typeface="宋体" pitchFamily="2" charset="-122"/>
              </a:rPr>
              <a:t>     </a:t>
            </a:r>
            <a:r>
              <a:rPr lang="zh-CN" altLang="en-US" sz="3200" b="1" dirty="0" smtClean="0">
                <a:latin typeface="+mn-ea"/>
                <a:ea typeface="+mn-ea"/>
              </a:rPr>
              <a:t>我们已知的宇宙有超过</a:t>
            </a:r>
            <a:r>
              <a:rPr lang="en-US" altLang="zh-CN" sz="3200" b="1" dirty="0" smtClean="0">
                <a:latin typeface="+mn-ea"/>
                <a:ea typeface="+mn-ea"/>
              </a:rPr>
              <a:t>2000</a:t>
            </a:r>
            <a:r>
              <a:rPr lang="zh-CN" altLang="en-US" sz="3200" b="1" dirty="0" smtClean="0">
                <a:latin typeface="+mn-ea"/>
                <a:ea typeface="+mn-ea"/>
              </a:rPr>
              <a:t>亿个星系，每个星系都独一无二、浩瀚无边，而且充满活力，它们在暴力中诞生，也将在暴力中毁灭。</a:t>
            </a:r>
          </a:p>
        </p:txBody>
      </p:sp>
      <p:sp>
        <p:nvSpPr>
          <p:cNvPr id="9" name="AutoShape 6">
            <a:hlinkClick r:id="" action="ppaction://hlinkshowjump?jump=firstslide" highlightClick="1"/>
          </p:cNvPr>
          <p:cNvSpPr>
            <a:spLocks noChangeArrowheads="1"/>
          </p:cNvSpPr>
          <p:nvPr/>
        </p:nvSpPr>
        <p:spPr bwMode="auto">
          <a:xfrm>
            <a:off x="8258175"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2" action="ppaction://hlinksldjump"/>
              </a:rPr>
              <a:t>返回目录</a:t>
            </a:r>
            <a:endParaRPr kumimoji="1" lang="zh-CN" altLang="en-US" sz="2400">
              <a:solidFill>
                <a:srgbClr val="010000"/>
              </a:solidFill>
              <a:latin typeface="Times New Roman" pitchFamily="18" charset="0"/>
            </a:endParaRPr>
          </a:p>
        </p:txBody>
      </p:sp>
      <p:sp>
        <p:nvSpPr>
          <p:cNvPr id="10" name="AutoShape 7">
            <a:hlinkClick r:id="" action="ppaction://hlinkshowjump?jump=nextslide" highlightClick="1"/>
          </p:cNvPr>
          <p:cNvSpPr>
            <a:spLocks noChangeArrowheads="1"/>
          </p:cNvSpPr>
          <p:nvPr/>
        </p:nvSpPr>
        <p:spPr bwMode="auto">
          <a:xfrm>
            <a:off x="7496175"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11" name="AutoShape 8">
            <a:hlinkClick r:id="" action="ppaction://hlinkshowjump?jump=previousslide" highlightClick="1"/>
          </p:cNvPr>
          <p:cNvSpPr>
            <a:spLocks noChangeArrowheads="1"/>
          </p:cNvSpPr>
          <p:nvPr/>
        </p:nvSpPr>
        <p:spPr bwMode="auto">
          <a:xfrm>
            <a:off x="6657975"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
        <p:nvSpPr>
          <p:cNvPr id="12" name="Text Box 6"/>
          <p:cNvSpPr txBox="1">
            <a:spLocks noChangeArrowheads="1"/>
          </p:cNvSpPr>
          <p:nvPr/>
        </p:nvSpPr>
        <p:spPr bwMode="auto">
          <a:xfrm>
            <a:off x="642910" y="1500174"/>
            <a:ext cx="64436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altLang="en-US" sz="3200" b="1" dirty="0" smtClean="0">
                <a:latin typeface="+mn-ea"/>
                <a:ea typeface="+mn-ea"/>
              </a:rPr>
              <a:t>银河系的中心存在一个巨大的黑洞</a:t>
            </a:r>
            <a:r>
              <a:rPr lang="zh-CN" sz="3200" b="1" dirty="0" smtClean="0">
                <a:latin typeface="+mn-ea"/>
                <a:ea typeface="+mn-ea"/>
              </a:rPr>
              <a:t>？</a:t>
            </a:r>
          </a:p>
        </p:txBody>
      </p:sp>
      <p:sp>
        <p:nvSpPr>
          <p:cNvPr id="14" name="Text Box 6"/>
          <p:cNvSpPr txBox="1">
            <a:spLocks noChangeArrowheads="1"/>
          </p:cNvSpPr>
          <p:nvPr/>
        </p:nvSpPr>
        <p:spPr bwMode="auto">
          <a:xfrm>
            <a:off x="642910" y="2000240"/>
            <a:ext cx="742955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altLang="en-US" sz="3200" b="1" dirty="0" smtClean="0">
                <a:latin typeface="+mn-ea"/>
                <a:ea typeface="+mn-ea"/>
              </a:rPr>
              <a:t>宇宙中还存在另一种物质</a:t>
            </a:r>
            <a:r>
              <a:rPr lang="en-US" altLang="zh-CN" sz="3200" b="1" dirty="0" smtClean="0">
                <a:latin typeface="+mn-ea"/>
                <a:ea typeface="+mn-ea"/>
              </a:rPr>
              <a:t>——</a:t>
            </a:r>
            <a:r>
              <a:rPr lang="zh-CN" altLang="en-US" sz="3200" b="1" dirty="0" smtClean="0">
                <a:latin typeface="+mn-ea"/>
                <a:ea typeface="+mn-ea"/>
              </a:rPr>
              <a:t>暗物质</a:t>
            </a:r>
            <a:r>
              <a:rPr lang="zh-CN" sz="3200" b="1" dirty="0" smtClean="0">
                <a:latin typeface="+mn-ea"/>
                <a:ea typeface="+mn-ea"/>
              </a:rPr>
              <a:t>？</a:t>
            </a:r>
          </a:p>
        </p:txBody>
      </p:sp>
      <p:sp>
        <p:nvSpPr>
          <p:cNvPr id="15" name="Text Box 6"/>
          <p:cNvSpPr txBox="1">
            <a:spLocks noChangeArrowheads="1"/>
          </p:cNvSpPr>
          <p:nvPr/>
        </p:nvSpPr>
        <p:spPr bwMode="auto">
          <a:xfrm>
            <a:off x="642910" y="2571744"/>
            <a:ext cx="742955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altLang="en-US" sz="3200" b="1" dirty="0" smtClean="0">
                <a:latin typeface="+mn-ea"/>
                <a:ea typeface="+mn-ea"/>
              </a:rPr>
              <a:t>宇宙中还有另一力量</a:t>
            </a:r>
            <a:r>
              <a:rPr lang="en-US" altLang="zh-CN" sz="3200" b="1" dirty="0" smtClean="0">
                <a:latin typeface="+mn-ea"/>
                <a:ea typeface="+mn-ea"/>
              </a:rPr>
              <a:t>——</a:t>
            </a:r>
            <a:r>
              <a:rPr lang="zh-CN" altLang="en-US" sz="3200" b="1" dirty="0" smtClean="0">
                <a:latin typeface="+mn-ea"/>
                <a:ea typeface="+mn-ea"/>
              </a:rPr>
              <a:t>暗能量</a:t>
            </a:r>
            <a:r>
              <a:rPr lang="zh-CN" sz="3200" b="1" dirty="0" smtClean="0">
                <a:latin typeface="+mn-ea"/>
                <a:ea typeface="+mn-ea"/>
              </a:rPr>
              <a:t>？</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4"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80">
                                          <p:stCondLst>
                                            <p:cond delay="0"/>
                                          </p:stCondLst>
                                        </p:cTn>
                                        <p:tgtEl>
                                          <p:spTgt spid="4099"/>
                                        </p:tgtEl>
                                      </p:cBhvr>
                                    </p:animEffect>
                                    <p:anim calcmode="lin" valueType="num">
                                      <p:cBhvr>
                                        <p:cTn id="8"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gtEl>
                                      </p:cBhvr>
                                      <p:to x="100000" y="60000"/>
                                    </p:animScale>
                                    <p:animScale>
                                      <p:cBhvr>
                                        <p:cTn id="14" dur="166" decel="50000">
                                          <p:stCondLst>
                                            <p:cond delay="676"/>
                                          </p:stCondLst>
                                        </p:cTn>
                                        <p:tgtEl>
                                          <p:spTgt spid="4099"/>
                                        </p:tgtEl>
                                      </p:cBhvr>
                                      <p:to x="100000" y="100000"/>
                                    </p:animScale>
                                    <p:animScale>
                                      <p:cBhvr>
                                        <p:cTn id="15" dur="26">
                                          <p:stCondLst>
                                            <p:cond delay="1312"/>
                                          </p:stCondLst>
                                        </p:cTn>
                                        <p:tgtEl>
                                          <p:spTgt spid="4099"/>
                                        </p:tgtEl>
                                      </p:cBhvr>
                                      <p:to x="100000" y="80000"/>
                                    </p:animScale>
                                    <p:animScale>
                                      <p:cBhvr>
                                        <p:cTn id="16" dur="166" decel="50000">
                                          <p:stCondLst>
                                            <p:cond delay="1338"/>
                                          </p:stCondLst>
                                        </p:cTn>
                                        <p:tgtEl>
                                          <p:spTgt spid="4099"/>
                                        </p:tgtEl>
                                      </p:cBhvr>
                                      <p:to x="100000" y="100000"/>
                                    </p:animScale>
                                    <p:animScale>
                                      <p:cBhvr>
                                        <p:cTn id="17" dur="26">
                                          <p:stCondLst>
                                            <p:cond delay="1642"/>
                                          </p:stCondLst>
                                        </p:cTn>
                                        <p:tgtEl>
                                          <p:spTgt spid="4099"/>
                                        </p:tgtEl>
                                      </p:cBhvr>
                                      <p:to x="100000" y="90000"/>
                                    </p:animScale>
                                    <p:animScale>
                                      <p:cBhvr>
                                        <p:cTn id="18" dur="166" decel="50000">
                                          <p:stCondLst>
                                            <p:cond delay="1668"/>
                                          </p:stCondLst>
                                        </p:cTn>
                                        <p:tgtEl>
                                          <p:spTgt spid="4099"/>
                                        </p:tgtEl>
                                      </p:cBhvr>
                                      <p:to x="100000" y="100000"/>
                                    </p:animScale>
                                    <p:animScale>
                                      <p:cBhvr>
                                        <p:cTn id="19" dur="26">
                                          <p:stCondLst>
                                            <p:cond delay="1808"/>
                                          </p:stCondLst>
                                        </p:cTn>
                                        <p:tgtEl>
                                          <p:spTgt spid="4099"/>
                                        </p:tgtEl>
                                      </p:cBhvr>
                                      <p:to x="100000" y="95000"/>
                                    </p:animScale>
                                    <p:animScale>
                                      <p:cBhvr>
                                        <p:cTn id="20" dur="166" decel="50000">
                                          <p:stCondLst>
                                            <p:cond delay="1834"/>
                                          </p:stCondLst>
                                        </p:cTn>
                                        <p:tgtEl>
                                          <p:spTgt spid="4099"/>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4100">
                                            <p:txEl>
                                              <p:pRg st="0" end="0"/>
                                            </p:txEl>
                                          </p:spTgt>
                                        </p:tgtEl>
                                        <p:attrNameLst>
                                          <p:attrName>style.visibility</p:attrName>
                                        </p:attrNameLst>
                                      </p:cBhvr>
                                      <p:to>
                                        <p:strVal val="visible"/>
                                      </p:to>
                                    </p:set>
                                    <p:animEffect transition="in" filter="wipe(down)">
                                      <p:cBhvr>
                                        <p:cTn id="25" dur="580">
                                          <p:stCondLst>
                                            <p:cond delay="0"/>
                                          </p:stCondLst>
                                        </p:cTn>
                                        <p:tgtEl>
                                          <p:spTgt spid="4100">
                                            <p:txEl>
                                              <p:pRg st="0" end="0"/>
                                            </p:txEl>
                                          </p:spTgt>
                                        </p:tgtEl>
                                      </p:cBhvr>
                                    </p:animEffect>
                                    <p:anim calcmode="lin" valueType="num">
                                      <p:cBhvr>
                                        <p:cTn id="26" dur="1822" tmFilter="0,0; 0.14,0.36; 0.43,0.73; 0.71,0.91; 1.0,1.0">
                                          <p:stCondLst>
                                            <p:cond delay="0"/>
                                          </p:stCondLst>
                                        </p:cTn>
                                        <p:tgtEl>
                                          <p:spTgt spid="4100">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100">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100">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100">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100">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100">
                                            <p:txEl>
                                              <p:pRg st="0" end="0"/>
                                            </p:txEl>
                                          </p:spTgt>
                                        </p:tgtEl>
                                      </p:cBhvr>
                                      <p:to x="100000" y="60000"/>
                                    </p:animScale>
                                    <p:animScale>
                                      <p:cBhvr>
                                        <p:cTn id="32" dur="166" decel="50000">
                                          <p:stCondLst>
                                            <p:cond delay="676"/>
                                          </p:stCondLst>
                                        </p:cTn>
                                        <p:tgtEl>
                                          <p:spTgt spid="4100">
                                            <p:txEl>
                                              <p:pRg st="0" end="0"/>
                                            </p:txEl>
                                          </p:spTgt>
                                        </p:tgtEl>
                                      </p:cBhvr>
                                      <p:to x="100000" y="100000"/>
                                    </p:animScale>
                                    <p:animScale>
                                      <p:cBhvr>
                                        <p:cTn id="33" dur="26">
                                          <p:stCondLst>
                                            <p:cond delay="1312"/>
                                          </p:stCondLst>
                                        </p:cTn>
                                        <p:tgtEl>
                                          <p:spTgt spid="4100">
                                            <p:txEl>
                                              <p:pRg st="0" end="0"/>
                                            </p:txEl>
                                          </p:spTgt>
                                        </p:tgtEl>
                                      </p:cBhvr>
                                      <p:to x="100000" y="80000"/>
                                    </p:animScale>
                                    <p:animScale>
                                      <p:cBhvr>
                                        <p:cTn id="34" dur="166" decel="50000">
                                          <p:stCondLst>
                                            <p:cond delay="1338"/>
                                          </p:stCondLst>
                                        </p:cTn>
                                        <p:tgtEl>
                                          <p:spTgt spid="4100">
                                            <p:txEl>
                                              <p:pRg st="0" end="0"/>
                                            </p:txEl>
                                          </p:spTgt>
                                        </p:tgtEl>
                                      </p:cBhvr>
                                      <p:to x="100000" y="100000"/>
                                    </p:animScale>
                                    <p:animScale>
                                      <p:cBhvr>
                                        <p:cTn id="35" dur="26">
                                          <p:stCondLst>
                                            <p:cond delay="1642"/>
                                          </p:stCondLst>
                                        </p:cTn>
                                        <p:tgtEl>
                                          <p:spTgt spid="4100">
                                            <p:txEl>
                                              <p:pRg st="0" end="0"/>
                                            </p:txEl>
                                          </p:spTgt>
                                        </p:tgtEl>
                                      </p:cBhvr>
                                      <p:to x="100000" y="90000"/>
                                    </p:animScale>
                                    <p:animScale>
                                      <p:cBhvr>
                                        <p:cTn id="36" dur="166" decel="50000">
                                          <p:stCondLst>
                                            <p:cond delay="1668"/>
                                          </p:stCondLst>
                                        </p:cTn>
                                        <p:tgtEl>
                                          <p:spTgt spid="4100">
                                            <p:txEl>
                                              <p:pRg st="0" end="0"/>
                                            </p:txEl>
                                          </p:spTgt>
                                        </p:tgtEl>
                                      </p:cBhvr>
                                      <p:to x="100000" y="100000"/>
                                    </p:animScale>
                                    <p:animScale>
                                      <p:cBhvr>
                                        <p:cTn id="37" dur="26">
                                          <p:stCondLst>
                                            <p:cond delay="1808"/>
                                          </p:stCondLst>
                                        </p:cTn>
                                        <p:tgtEl>
                                          <p:spTgt spid="4100">
                                            <p:txEl>
                                              <p:pRg st="0" end="0"/>
                                            </p:txEl>
                                          </p:spTgt>
                                        </p:tgtEl>
                                      </p:cBhvr>
                                      <p:to x="100000" y="95000"/>
                                    </p:animScale>
                                    <p:animScale>
                                      <p:cBhvr>
                                        <p:cTn id="38" dur="166" decel="50000">
                                          <p:stCondLst>
                                            <p:cond delay="1834"/>
                                          </p:stCondLst>
                                        </p:cTn>
                                        <p:tgtEl>
                                          <p:spTgt spid="4100">
                                            <p:txEl>
                                              <p:pRg st="0" end="0"/>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4"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4"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80">
                                          <p:stCondLst>
                                            <p:cond delay="0"/>
                                          </p:stCondLst>
                                        </p:cTn>
                                        <p:tgtEl>
                                          <p:spTgt spid="14"/>
                                        </p:tgtEl>
                                      </p:cBhvr>
                                    </p:animEffect>
                                    <p:anim calcmode="lin" valueType="num">
                                      <p:cBhvr>
                                        <p:cTn id="6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7" dur="26">
                                          <p:stCondLst>
                                            <p:cond delay="650"/>
                                          </p:stCondLst>
                                        </p:cTn>
                                        <p:tgtEl>
                                          <p:spTgt spid="14"/>
                                        </p:tgtEl>
                                      </p:cBhvr>
                                      <p:to x="100000" y="60000"/>
                                    </p:animScale>
                                    <p:animScale>
                                      <p:cBhvr>
                                        <p:cTn id="68" dur="166" decel="50000">
                                          <p:stCondLst>
                                            <p:cond delay="676"/>
                                          </p:stCondLst>
                                        </p:cTn>
                                        <p:tgtEl>
                                          <p:spTgt spid="14"/>
                                        </p:tgtEl>
                                      </p:cBhvr>
                                      <p:to x="100000" y="100000"/>
                                    </p:animScale>
                                    <p:animScale>
                                      <p:cBhvr>
                                        <p:cTn id="69" dur="26">
                                          <p:stCondLst>
                                            <p:cond delay="1312"/>
                                          </p:stCondLst>
                                        </p:cTn>
                                        <p:tgtEl>
                                          <p:spTgt spid="14"/>
                                        </p:tgtEl>
                                      </p:cBhvr>
                                      <p:to x="100000" y="80000"/>
                                    </p:animScale>
                                    <p:animScale>
                                      <p:cBhvr>
                                        <p:cTn id="70" dur="166" decel="50000">
                                          <p:stCondLst>
                                            <p:cond delay="1338"/>
                                          </p:stCondLst>
                                        </p:cTn>
                                        <p:tgtEl>
                                          <p:spTgt spid="14"/>
                                        </p:tgtEl>
                                      </p:cBhvr>
                                      <p:to x="100000" y="100000"/>
                                    </p:animScale>
                                    <p:animScale>
                                      <p:cBhvr>
                                        <p:cTn id="71" dur="26">
                                          <p:stCondLst>
                                            <p:cond delay="1642"/>
                                          </p:stCondLst>
                                        </p:cTn>
                                        <p:tgtEl>
                                          <p:spTgt spid="14"/>
                                        </p:tgtEl>
                                      </p:cBhvr>
                                      <p:to x="100000" y="90000"/>
                                    </p:animScale>
                                    <p:animScale>
                                      <p:cBhvr>
                                        <p:cTn id="72" dur="166" decel="50000">
                                          <p:stCondLst>
                                            <p:cond delay="1668"/>
                                          </p:stCondLst>
                                        </p:cTn>
                                        <p:tgtEl>
                                          <p:spTgt spid="14"/>
                                        </p:tgtEl>
                                      </p:cBhvr>
                                      <p:to x="100000" y="100000"/>
                                    </p:animScale>
                                    <p:animScale>
                                      <p:cBhvr>
                                        <p:cTn id="73" dur="26">
                                          <p:stCondLst>
                                            <p:cond delay="1808"/>
                                          </p:stCondLst>
                                        </p:cTn>
                                        <p:tgtEl>
                                          <p:spTgt spid="14"/>
                                        </p:tgtEl>
                                      </p:cBhvr>
                                      <p:to x="100000" y="95000"/>
                                    </p:animScale>
                                    <p:animScale>
                                      <p:cBhvr>
                                        <p:cTn id="74" dur="166" decel="50000">
                                          <p:stCondLst>
                                            <p:cond delay="1834"/>
                                          </p:stCondLst>
                                        </p:cTn>
                                        <p:tgtEl>
                                          <p:spTgt spid="14"/>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4"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80">
                                          <p:stCondLst>
                                            <p:cond delay="0"/>
                                          </p:stCondLst>
                                        </p:cTn>
                                        <p:tgtEl>
                                          <p:spTgt spid="15"/>
                                        </p:tgtEl>
                                      </p:cBhvr>
                                    </p:animEffect>
                                    <p:anim calcmode="lin" valueType="num">
                                      <p:cBhvr>
                                        <p:cTn id="8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5" dur="26">
                                          <p:stCondLst>
                                            <p:cond delay="650"/>
                                          </p:stCondLst>
                                        </p:cTn>
                                        <p:tgtEl>
                                          <p:spTgt spid="15"/>
                                        </p:tgtEl>
                                      </p:cBhvr>
                                      <p:to x="100000" y="60000"/>
                                    </p:animScale>
                                    <p:animScale>
                                      <p:cBhvr>
                                        <p:cTn id="86" dur="166" decel="50000">
                                          <p:stCondLst>
                                            <p:cond delay="676"/>
                                          </p:stCondLst>
                                        </p:cTn>
                                        <p:tgtEl>
                                          <p:spTgt spid="15"/>
                                        </p:tgtEl>
                                      </p:cBhvr>
                                      <p:to x="100000" y="100000"/>
                                    </p:animScale>
                                    <p:animScale>
                                      <p:cBhvr>
                                        <p:cTn id="87" dur="26">
                                          <p:stCondLst>
                                            <p:cond delay="1312"/>
                                          </p:stCondLst>
                                        </p:cTn>
                                        <p:tgtEl>
                                          <p:spTgt spid="15"/>
                                        </p:tgtEl>
                                      </p:cBhvr>
                                      <p:to x="100000" y="80000"/>
                                    </p:animScale>
                                    <p:animScale>
                                      <p:cBhvr>
                                        <p:cTn id="88" dur="166" decel="50000">
                                          <p:stCondLst>
                                            <p:cond delay="1338"/>
                                          </p:stCondLst>
                                        </p:cTn>
                                        <p:tgtEl>
                                          <p:spTgt spid="15"/>
                                        </p:tgtEl>
                                      </p:cBhvr>
                                      <p:to x="100000" y="100000"/>
                                    </p:animScale>
                                    <p:animScale>
                                      <p:cBhvr>
                                        <p:cTn id="89" dur="26">
                                          <p:stCondLst>
                                            <p:cond delay="1642"/>
                                          </p:stCondLst>
                                        </p:cTn>
                                        <p:tgtEl>
                                          <p:spTgt spid="15"/>
                                        </p:tgtEl>
                                      </p:cBhvr>
                                      <p:to x="100000" y="90000"/>
                                    </p:animScale>
                                    <p:animScale>
                                      <p:cBhvr>
                                        <p:cTn id="90" dur="166" decel="50000">
                                          <p:stCondLst>
                                            <p:cond delay="1668"/>
                                          </p:stCondLst>
                                        </p:cTn>
                                        <p:tgtEl>
                                          <p:spTgt spid="15"/>
                                        </p:tgtEl>
                                      </p:cBhvr>
                                      <p:to x="100000" y="100000"/>
                                    </p:animScale>
                                    <p:animScale>
                                      <p:cBhvr>
                                        <p:cTn id="91" dur="26">
                                          <p:stCondLst>
                                            <p:cond delay="1808"/>
                                          </p:stCondLst>
                                        </p:cTn>
                                        <p:tgtEl>
                                          <p:spTgt spid="15"/>
                                        </p:tgtEl>
                                      </p:cBhvr>
                                      <p:to x="100000" y="95000"/>
                                    </p:animScale>
                                    <p:animScale>
                                      <p:cBhvr>
                                        <p:cTn id="92" dur="166" decel="50000">
                                          <p:stCondLst>
                                            <p:cond delay="1834"/>
                                          </p:stCondLst>
                                        </p:cTn>
                                        <p:tgtEl>
                                          <p:spTgt spid="15"/>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4" nodeType="clickEffect">
                                  <p:stCondLst>
                                    <p:cond delay="0"/>
                                  </p:stCondLst>
                                  <p:childTnLst>
                                    <p:set>
                                      <p:cBhvr>
                                        <p:cTn id="96" dur="1" fill="hold">
                                          <p:stCondLst>
                                            <p:cond delay="0"/>
                                          </p:stCondLst>
                                        </p:cTn>
                                        <p:tgtEl>
                                          <p:spTgt spid="4101"/>
                                        </p:tgtEl>
                                        <p:attrNameLst>
                                          <p:attrName>style.visibility</p:attrName>
                                        </p:attrNameLst>
                                      </p:cBhvr>
                                      <p:to>
                                        <p:strVal val="visible"/>
                                      </p:to>
                                    </p:set>
                                    <p:animEffect transition="in" filter="wipe(down)">
                                      <p:cBhvr>
                                        <p:cTn id="97" dur="580">
                                          <p:stCondLst>
                                            <p:cond delay="0"/>
                                          </p:stCondLst>
                                        </p:cTn>
                                        <p:tgtEl>
                                          <p:spTgt spid="4101"/>
                                        </p:tgtEl>
                                      </p:cBhvr>
                                    </p:animEffect>
                                    <p:anim calcmode="lin" valueType="num">
                                      <p:cBhvr>
                                        <p:cTn id="98" dur="1822" tmFilter="0,0; 0.14,0.36; 0.43,0.73; 0.71,0.91; 1.0,1.0">
                                          <p:stCondLst>
                                            <p:cond delay="0"/>
                                          </p:stCondLst>
                                        </p:cTn>
                                        <p:tgtEl>
                                          <p:spTgt spid="4101"/>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101"/>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101"/>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101"/>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101"/>
                                        </p:tgtEl>
                                        <p:attrNameLst>
                                          <p:attrName>ppt_y</p:attrName>
                                        </p:attrNameLst>
                                      </p:cBhvr>
                                      <p:tavLst>
                                        <p:tav tm="0" fmla="#ppt_y-sin(pi*$)/81">
                                          <p:val>
                                            <p:fltVal val="0"/>
                                          </p:val>
                                        </p:tav>
                                        <p:tav tm="100000">
                                          <p:val>
                                            <p:fltVal val="1"/>
                                          </p:val>
                                        </p:tav>
                                      </p:tavLst>
                                    </p:anim>
                                    <p:animScale>
                                      <p:cBhvr>
                                        <p:cTn id="103" dur="26">
                                          <p:stCondLst>
                                            <p:cond delay="650"/>
                                          </p:stCondLst>
                                        </p:cTn>
                                        <p:tgtEl>
                                          <p:spTgt spid="4101"/>
                                        </p:tgtEl>
                                      </p:cBhvr>
                                      <p:to x="100000" y="60000"/>
                                    </p:animScale>
                                    <p:animScale>
                                      <p:cBhvr>
                                        <p:cTn id="104" dur="166" decel="50000">
                                          <p:stCondLst>
                                            <p:cond delay="676"/>
                                          </p:stCondLst>
                                        </p:cTn>
                                        <p:tgtEl>
                                          <p:spTgt spid="4101"/>
                                        </p:tgtEl>
                                      </p:cBhvr>
                                      <p:to x="100000" y="100000"/>
                                    </p:animScale>
                                    <p:animScale>
                                      <p:cBhvr>
                                        <p:cTn id="105" dur="26">
                                          <p:stCondLst>
                                            <p:cond delay="1312"/>
                                          </p:stCondLst>
                                        </p:cTn>
                                        <p:tgtEl>
                                          <p:spTgt spid="4101"/>
                                        </p:tgtEl>
                                      </p:cBhvr>
                                      <p:to x="100000" y="80000"/>
                                    </p:animScale>
                                    <p:animScale>
                                      <p:cBhvr>
                                        <p:cTn id="106" dur="166" decel="50000">
                                          <p:stCondLst>
                                            <p:cond delay="1338"/>
                                          </p:stCondLst>
                                        </p:cTn>
                                        <p:tgtEl>
                                          <p:spTgt spid="4101"/>
                                        </p:tgtEl>
                                      </p:cBhvr>
                                      <p:to x="100000" y="100000"/>
                                    </p:animScale>
                                    <p:animScale>
                                      <p:cBhvr>
                                        <p:cTn id="107" dur="26">
                                          <p:stCondLst>
                                            <p:cond delay="1642"/>
                                          </p:stCondLst>
                                        </p:cTn>
                                        <p:tgtEl>
                                          <p:spTgt spid="4101"/>
                                        </p:tgtEl>
                                      </p:cBhvr>
                                      <p:to x="100000" y="90000"/>
                                    </p:animScale>
                                    <p:animScale>
                                      <p:cBhvr>
                                        <p:cTn id="108" dur="166" decel="50000">
                                          <p:stCondLst>
                                            <p:cond delay="1668"/>
                                          </p:stCondLst>
                                        </p:cTn>
                                        <p:tgtEl>
                                          <p:spTgt spid="4101"/>
                                        </p:tgtEl>
                                      </p:cBhvr>
                                      <p:to x="100000" y="100000"/>
                                    </p:animScale>
                                    <p:animScale>
                                      <p:cBhvr>
                                        <p:cTn id="109" dur="26">
                                          <p:stCondLst>
                                            <p:cond delay="1808"/>
                                          </p:stCondLst>
                                        </p:cTn>
                                        <p:tgtEl>
                                          <p:spTgt spid="4101"/>
                                        </p:tgtEl>
                                      </p:cBhvr>
                                      <p:to x="100000" y="95000"/>
                                    </p:animScale>
                                    <p:animScale>
                                      <p:cBhvr>
                                        <p:cTn id="110" dur="166" decel="50000">
                                          <p:stCondLst>
                                            <p:cond delay="1834"/>
                                          </p:stCondLst>
                                        </p:cTn>
                                        <p:tgtEl>
                                          <p:spTgt spid="4101"/>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4" nodeType="clickEffect">
                                  <p:stCondLst>
                                    <p:cond delay="0"/>
                                  </p:stCondLst>
                                  <p:childTnLst>
                                    <p:set>
                                      <p:cBhvr>
                                        <p:cTn id="114" dur="1" fill="hold">
                                          <p:stCondLst>
                                            <p:cond delay="0"/>
                                          </p:stCondLst>
                                        </p:cTn>
                                        <p:tgtEl>
                                          <p:spTgt spid="4102"/>
                                        </p:tgtEl>
                                        <p:attrNameLst>
                                          <p:attrName>style.visibility</p:attrName>
                                        </p:attrNameLst>
                                      </p:cBhvr>
                                      <p:to>
                                        <p:strVal val="visible"/>
                                      </p:to>
                                    </p:set>
                                    <p:animEffect transition="in" filter="wipe(down)">
                                      <p:cBhvr>
                                        <p:cTn id="115" dur="580">
                                          <p:stCondLst>
                                            <p:cond delay="0"/>
                                          </p:stCondLst>
                                        </p:cTn>
                                        <p:tgtEl>
                                          <p:spTgt spid="4102"/>
                                        </p:tgtEl>
                                      </p:cBhvr>
                                    </p:animEffect>
                                    <p:anim calcmode="lin" valueType="num">
                                      <p:cBhvr>
                                        <p:cTn id="116"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121" dur="26">
                                          <p:stCondLst>
                                            <p:cond delay="650"/>
                                          </p:stCondLst>
                                        </p:cTn>
                                        <p:tgtEl>
                                          <p:spTgt spid="4102"/>
                                        </p:tgtEl>
                                      </p:cBhvr>
                                      <p:to x="100000" y="60000"/>
                                    </p:animScale>
                                    <p:animScale>
                                      <p:cBhvr>
                                        <p:cTn id="122" dur="166" decel="50000">
                                          <p:stCondLst>
                                            <p:cond delay="676"/>
                                          </p:stCondLst>
                                        </p:cTn>
                                        <p:tgtEl>
                                          <p:spTgt spid="4102"/>
                                        </p:tgtEl>
                                      </p:cBhvr>
                                      <p:to x="100000" y="100000"/>
                                    </p:animScale>
                                    <p:animScale>
                                      <p:cBhvr>
                                        <p:cTn id="123" dur="26">
                                          <p:stCondLst>
                                            <p:cond delay="1312"/>
                                          </p:stCondLst>
                                        </p:cTn>
                                        <p:tgtEl>
                                          <p:spTgt spid="4102"/>
                                        </p:tgtEl>
                                      </p:cBhvr>
                                      <p:to x="100000" y="80000"/>
                                    </p:animScale>
                                    <p:animScale>
                                      <p:cBhvr>
                                        <p:cTn id="124" dur="166" decel="50000">
                                          <p:stCondLst>
                                            <p:cond delay="1338"/>
                                          </p:stCondLst>
                                        </p:cTn>
                                        <p:tgtEl>
                                          <p:spTgt spid="4102"/>
                                        </p:tgtEl>
                                      </p:cBhvr>
                                      <p:to x="100000" y="100000"/>
                                    </p:animScale>
                                    <p:animScale>
                                      <p:cBhvr>
                                        <p:cTn id="125" dur="26">
                                          <p:stCondLst>
                                            <p:cond delay="1642"/>
                                          </p:stCondLst>
                                        </p:cTn>
                                        <p:tgtEl>
                                          <p:spTgt spid="4102"/>
                                        </p:tgtEl>
                                      </p:cBhvr>
                                      <p:to x="100000" y="90000"/>
                                    </p:animScale>
                                    <p:animScale>
                                      <p:cBhvr>
                                        <p:cTn id="126" dur="166" decel="50000">
                                          <p:stCondLst>
                                            <p:cond delay="1668"/>
                                          </p:stCondLst>
                                        </p:cTn>
                                        <p:tgtEl>
                                          <p:spTgt spid="4102"/>
                                        </p:tgtEl>
                                      </p:cBhvr>
                                      <p:to x="100000" y="100000"/>
                                    </p:animScale>
                                    <p:animScale>
                                      <p:cBhvr>
                                        <p:cTn id="127" dur="26">
                                          <p:stCondLst>
                                            <p:cond delay="1808"/>
                                          </p:stCondLst>
                                        </p:cTn>
                                        <p:tgtEl>
                                          <p:spTgt spid="4102"/>
                                        </p:tgtEl>
                                      </p:cBhvr>
                                      <p:to x="100000" y="95000"/>
                                    </p:animScale>
                                    <p:animScale>
                                      <p:cBhvr>
                                        <p:cTn id="128" dur="166" decel="50000">
                                          <p:stCondLst>
                                            <p:cond delay="1834"/>
                                          </p:stCondLst>
                                        </p:cTn>
                                        <p:tgtEl>
                                          <p:spTgt spid="4102"/>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35" presetClass="entr" presetSubtype="0" fill="hold" grpId="4" nodeType="clickEffect">
                                  <p:stCondLst>
                                    <p:cond delay="0"/>
                                  </p:stCondLst>
                                  <p:childTnLst>
                                    <p:set>
                                      <p:cBhvr>
                                        <p:cTn id="132" dur="1" fill="hold">
                                          <p:stCondLst>
                                            <p:cond delay="0"/>
                                          </p:stCondLst>
                                        </p:cTn>
                                        <p:tgtEl>
                                          <p:spTgt spid="4103"/>
                                        </p:tgtEl>
                                        <p:attrNameLst>
                                          <p:attrName>style.visibility</p:attrName>
                                        </p:attrNameLst>
                                      </p:cBhvr>
                                      <p:to>
                                        <p:strVal val="visible"/>
                                      </p:to>
                                    </p:set>
                                    <p:animEffect transition="in" filter="fade">
                                      <p:cBhvr>
                                        <p:cTn id="133" dur="2000"/>
                                        <p:tgtEl>
                                          <p:spTgt spid="4103"/>
                                        </p:tgtEl>
                                      </p:cBhvr>
                                    </p:animEffect>
                                    <p:anim calcmode="lin" valueType="num">
                                      <p:cBhvr>
                                        <p:cTn id="134" dur="2000" fill="hold"/>
                                        <p:tgtEl>
                                          <p:spTgt spid="4103"/>
                                        </p:tgtEl>
                                        <p:attrNameLst>
                                          <p:attrName>style.rotation</p:attrName>
                                        </p:attrNameLst>
                                      </p:cBhvr>
                                      <p:tavLst>
                                        <p:tav tm="0">
                                          <p:val>
                                            <p:fltVal val="720"/>
                                          </p:val>
                                        </p:tav>
                                        <p:tav tm="100000">
                                          <p:val>
                                            <p:fltVal val="0"/>
                                          </p:val>
                                        </p:tav>
                                      </p:tavLst>
                                    </p:anim>
                                    <p:anim calcmode="lin" valueType="num">
                                      <p:cBhvr>
                                        <p:cTn id="135" dur="2000" fill="hold"/>
                                        <p:tgtEl>
                                          <p:spTgt spid="4103"/>
                                        </p:tgtEl>
                                        <p:attrNameLst>
                                          <p:attrName>ppt_h</p:attrName>
                                        </p:attrNameLst>
                                      </p:cBhvr>
                                      <p:tavLst>
                                        <p:tav tm="0">
                                          <p:val>
                                            <p:fltVal val="0"/>
                                          </p:val>
                                        </p:tav>
                                        <p:tav tm="100000">
                                          <p:val>
                                            <p:strVal val="#ppt_h"/>
                                          </p:val>
                                        </p:tav>
                                      </p:tavLst>
                                    </p:anim>
                                    <p:anim calcmode="lin" valueType="num">
                                      <p:cBhvr>
                                        <p:cTn id="136" dur="2000" fill="hold"/>
                                        <p:tgtEl>
                                          <p:spTgt spid="4103"/>
                                        </p:tgtEl>
                                        <p:attrNameLst>
                                          <p:attrName>ppt_w</p:attrName>
                                        </p:attrNameLst>
                                      </p:cBhvr>
                                      <p:tavLst>
                                        <p:tav tm="0">
                                          <p:val>
                                            <p:fltVal val="0"/>
                                          </p:val>
                                        </p:tav>
                                        <p:tav tm="100000">
                                          <p:val>
                                            <p:strVal val="#ppt_w"/>
                                          </p:val>
                                        </p:tav>
                                      </p:tavLst>
                                    </p:anim>
                                  </p:childTnLst>
                                </p:cTn>
                              </p:par>
                            </p:childTnLst>
                          </p:cTn>
                        </p:par>
                      </p:childTnLst>
                    </p:cTn>
                  </p:par>
                  <p:par>
                    <p:cTn id="137" fill="hold">
                      <p:stCondLst>
                        <p:cond delay="indefinite"/>
                      </p:stCondLst>
                      <p:childTnLst>
                        <p:par>
                          <p:cTn id="138" fill="hold">
                            <p:stCondLst>
                              <p:cond delay="0"/>
                            </p:stCondLst>
                            <p:childTnLst>
                              <p:par>
                                <p:cTn id="139" presetID="27" presetClass="entr" presetSubtype="0" fill="hold" nodeType="clickEffect">
                                  <p:stCondLst>
                                    <p:cond delay="0"/>
                                  </p:stCondLst>
                                  <p:iterate type="lt">
                                    <p:tmPct val="50000"/>
                                  </p:iterate>
                                  <p:childTnLst>
                                    <p:set>
                                      <p:cBhvr>
                                        <p:cTn id="140"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41"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2"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43" dur="80"/>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ldLvl="0" autoUpdateAnimBg="0"/>
      <p:bldP spid="4099" grpId="1" bldLvl="0" autoUpdateAnimBg="0"/>
      <p:bldP spid="4099" grpId="2" bldLvl="0" autoUpdateAnimBg="0"/>
      <p:bldP spid="4099" grpId="3" bldLvl="0" autoUpdateAnimBg="0"/>
      <p:bldP spid="4099" grpId="4"/>
      <p:bldP spid="4100" grpId="0" bldLvl="0" autoUpdateAnimBg="0"/>
      <p:bldP spid="4100" grpId="1" bldLvl="0" autoUpdateAnimBg="0"/>
      <p:bldP spid="4100" grpId="2" bldLvl="0" autoUpdateAnimBg="0"/>
      <p:bldP spid="4100" grpId="3" bldLvl="0" autoUpdateAnimBg="0"/>
      <p:bldP spid="4101" grpId="0" bldLvl="0" autoUpdateAnimBg="0"/>
      <p:bldP spid="4101" grpId="1" bldLvl="0" autoUpdateAnimBg="0"/>
      <p:bldP spid="4101" grpId="2" bldLvl="0" autoUpdateAnimBg="0"/>
      <p:bldP spid="4101" grpId="3" bldLvl="0" autoUpdateAnimBg="0"/>
      <p:bldP spid="4101" grpId="4"/>
      <p:bldP spid="4102" grpId="0" bldLvl="0" autoUpdateAnimBg="0"/>
      <p:bldP spid="4102" grpId="1" bldLvl="0" autoUpdateAnimBg="0"/>
      <p:bldP spid="4102" grpId="2" bldLvl="0" autoUpdateAnimBg="0"/>
      <p:bldP spid="4102" grpId="3" bldLvl="0" autoUpdateAnimBg="0"/>
      <p:bldP spid="4102" grpId="4"/>
      <p:bldP spid="4103" grpId="0" bldLvl="0" autoUpdateAnimBg="0"/>
      <p:bldP spid="4103" grpId="1" bldLvl="0" autoUpdateAnimBg="0"/>
      <p:bldP spid="4103" grpId="2" bldLvl="0" autoUpdateAnimBg="0"/>
      <p:bldP spid="4103" grpId="3" bldLvl="0" autoUpdateAnimBg="0"/>
      <p:bldP spid="4103" grpId="4" bldLvl="0" autoUpdateAnimBg="0"/>
      <p:bldP spid="12" grpId="0" bldLvl="0" autoUpdateAnimBg="0"/>
      <p:bldP spid="12" grpId="1" bldLvl="0" autoUpdateAnimBg="0"/>
      <p:bldP spid="12" grpId="2" bldLvl="0" autoUpdateAnimBg="0"/>
      <p:bldP spid="12" grpId="3" bldLvl="0" autoUpdateAnimBg="0"/>
      <p:bldP spid="12" grpId="4"/>
      <p:bldP spid="14" grpId="0" bldLvl="0" autoUpdateAnimBg="0"/>
      <p:bldP spid="14" grpId="1" bldLvl="0" autoUpdateAnimBg="0"/>
      <p:bldP spid="14" grpId="2" bldLvl="0" autoUpdateAnimBg="0"/>
      <p:bldP spid="14" grpId="3" bldLvl="0" autoUpdateAnimBg="0"/>
      <p:bldP spid="14" grpId="4"/>
      <p:bldP spid="15" grpId="0" bldLvl="0" autoUpdateAnimBg="0"/>
      <p:bldP spid="15" grpId="1" bldLvl="0" autoUpdateAnimBg="0"/>
      <p:bldP spid="15" grpId="2" bldLvl="0" autoUpdateAnimBg="0"/>
      <p:bldP spid="15" grpId="3" bldLvl="0" autoUpdateAnimBg="0"/>
      <p:bldP spid="15" grpId="4"/>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rgbClr val="9933FF"/>
        </a:solidFill>
        <a:effectLst/>
      </p:bgPr>
    </p:bg>
    <p:spTree>
      <p:nvGrpSpPr>
        <p:cNvPr id="1" name=""/>
        <p:cNvGrpSpPr/>
        <p:nvPr/>
      </p:nvGrpSpPr>
      <p:grpSpPr>
        <a:xfrm>
          <a:off x="0" y="0"/>
          <a:ext cx="0" cy="0"/>
          <a:chOff x="0" y="0"/>
          <a:chExt cx="0" cy="0"/>
        </a:xfrm>
      </p:grpSpPr>
      <p:sp>
        <p:nvSpPr>
          <p:cNvPr id="4" name="AutoShape 6">
            <a:hlinkClick r:id="" action="ppaction://hlinkshowjump?jump=firstslide" highlightClick="1"/>
          </p:cNvPr>
          <p:cNvSpPr>
            <a:spLocks noChangeArrowheads="1"/>
          </p:cNvSpPr>
          <p:nvPr/>
        </p:nvSpPr>
        <p:spPr bwMode="auto">
          <a:xfrm>
            <a:off x="8029588"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3" action="ppaction://hlinksldjump"/>
              </a:rPr>
              <a:t>返回目录</a:t>
            </a:r>
            <a:endParaRPr kumimoji="1" lang="zh-CN" altLang="en-US" sz="2400">
              <a:solidFill>
                <a:srgbClr val="010000"/>
              </a:solidFill>
              <a:latin typeface="Times New Roman" pitchFamily="18" charset="0"/>
            </a:endParaRPr>
          </a:p>
        </p:txBody>
      </p:sp>
      <p:sp>
        <p:nvSpPr>
          <p:cNvPr id="5" name="AutoShape 7">
            <a:hlinkClick r:id="" action="ppaction://hlinkshowjump?jump=nextslide" highlightClick="1"/>
          </p:cNvPr>
          <p:cNvSpPr>
            <a:spLocks noChangeArrowheads="1"/>
          </p:cNvSpPr>
          <p:nvPr/>
        </p:nvSpPr>
        <p:spPr bwMode="auto">
          <a:xfrm>
            <a:off x="7267588"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6" name="AutoShape 8">
            <a:hlinkClick r:id="" action="ppaction://hlinkshowjump?jump=previousslide" highlightClick="1"/>
          </p:cNvPr>
          <p:cNvSpPr>
            <a:spLocks noChangeArrowheads="1"/>
          </p:cNvSpPr>
          <p:nvPr/>
        </p:nvSpPr>
        <p:spPr bwMode="auto">
          <a:xfrm>
            <a:off x="6429388"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pic>
        <p:nvPicPr>
          <p:cNvPr id="7" name="暗物质(000000000-000417000).mpg">
            <a:hlinkClick r:id="" action="ppaction://media"/>
          </p:cNvPr>
          <p:cNvPicPr>
            <a:picLocks noRot="1" noChangeAspect="1"/>
          </p:cNvPicPr>
          <p:nvPr>
            <a:videoFile r:link="rId1"/>
          </p:nvPr>
        </p:nvPicPr>
        <p:blipFill>
          <a:blip r:embed="rId4" cstate="print"/>
          <a:stretch>
            <a:fillRect/>
          </a:stretch>
        </p:blipFill>
        <p:spPr>
          <a:xfrm>
            <a:off x="0" y="0"/>
            <a:ext cx="9144000" cy="6858000"/>
          </a:xfrm>
          <a:prstGeom prst="rect">
            <a:avLst/>
          </a:prstGeom>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00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050" y="115888"/>
            <a:ext cx="9124950" cy="6494085"/>
          </a:xfrm>
          <a:prstGeom prst="rect">
            <a:avLst/>
          </a:prstGeom>
        </p:spPr>
        <p:txBody>
          <a:bodyPr wrap="square">
            <a:spAutoFit/>
          </a:bodyPr>
          <a:lstStyle/>
          <a:p>
            <a:pPr>
              <a:defRPr/>
            </a:pPr>
            <a:r>
              <a:rPr lang="zh-CN" altLang="en-US" dirty="0"/>
              <a:t>             </a:t>
            </a:r>
            <a:r>
              <a:rPr lang="zh-CN" altLang="en-US" sz="3200" dirty="0">
                <a:latin typeface="+mn-ea"/>
                <a:ea typeface="+mn-ea"/>
              </a:rPr>
              <a:t>斯隆数字巡天发现了一个直径达</a:t>
            </a:r>
            <a:r>
              <a:rPr lang="en-US" altLang="zh-CN" sz="3200" dirty="0">
                <a:latin typeface="+mn-ea"/>
                <a:ea typeface="+mn-ea"/>
              </a:rPr>
              <a:t>14</a:t>
            </a:r>
            <a:r>
              <a:rPr lang="zh-CN" altLang="en-US" sz="3200" dirty="0">
                <a:latin typeface="+mn-ea"/>
                <a:ea typeface="+mn-ea"/>
              </a:rPr>
              <a:t>亿光年的巨型丝状宇宙网，这个丝状结构被命名为斯隆长城，是迄今为止发现的宇宙中最大单一结构。暗物质像胶水一样，将整个宇宙的结构牢牢黏合在一起，它将星系、星系团以及超星系团结合在一起，这些结构都在宇宙网中紧密相联。</a:t>
            </a:r>
          </a:p>
          <a:p>
            <a:pPr>
              <a:defRPr/>
            </a:pPr>
            <a:r>
              <a:rPr lang="zh-CN" altLang="en-US" sz="3200" dirty="0">
                <a:latin typeface="+mn-ea"/>
                <a:ea typeface="+mn-ea"/>
              </a:rPr>
              <a:t>    星系是恒星的王国，在不断的变化着。理论物理学家劳伦斯</a:t>
            </a:r>
            <a:r>
              <a:rPr lang="en-US" altLang="zh-CN" sz="3200" dirty="0">
                <a:latin typeface="+mn-ea"/>
                <a:ea typeface="+mn-ea"/>
              </a:rPr>
              <a:t>·</a:t>
            </a:r>
            <a:r>
              <a:rPr lang="zh-CN" altLang="en-US" sz="3200" dirty="0">
                <a:latin typeface="+mn-ea"/>
                <a:ea typeface="+mn-ea"/>
              </a:rPr>
              <a:t>克劳斯教授告诉我们：“当我们观察银河系时，它看上去像是静止的，并似乎会永远存在。实际上并非如此，银河系是不断变化的，它的性质随着时间不断变化着。”星系不仅千变万化，而且还在不断运动，</a:t>
            </a:r>
            <a:r>
              <a:rPr lang="zh-CN" altLang="en-US" sz="3200" dirty="0">
                <a:latin typeface="+mn-ea"/>
              </a:rPr>
              <a:t>它们有时会互相碰撞，这种碰撞就是一个吞噬或被吞噬的过程。理论物理学家</a:t>
            </a:r>
            <a:endParaRPr lang="zh-CN" altLang="en-US" sz="3200" dirty="0">
              <a:latin typeface="+mn-ea"/>
              <a:ea typeface="+mn-ea"/>
            </a:endParaRPr>
          </a:p>
        </p:txBody>
      </p:sp>
      <p:sp>
        <p:nvSpPr>
          <p:cNvPr id="4" name="AutoShape 6">
            <a:hlinkClick r:id="" action="ppaction://hlinkshowjump?jump=firstslide" highlightClick="1"/>
          </p:cNvPr>
          <p:cNvSpPr>
            <a:spLocks noChangeArrowheads="1"/>
          </p:cNvSpPr>
          <p:nvPr/>
        </p:nvSpPr>
        <p:spPr bwMode="auto">
          <a:xfrm>
            <a:off x="8029588"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2" action="ppaction://hlinksldjump"/>
              </a:rPr>
              <a:t>返回目录</a:t>
            </a:r>
            <a:endParaRPr kumimoji="1" lang="zh-CN" altLang="en-US" sz="2400">
              <a:solidFill>
                <a:srgbClr val="010000"/>
              </a:solidFill>
              <a:latin typeface="Times New Roman" pitchFamily="18" charset="0"/>
            </a:endParaRPr>
          </a:p>
        </p:txBody>
      </p:sp>
      <p:sp>
        <p:nvSpPr>
          <p:cNvPr id="5" name="AutoShape 7">
            <a:hlinkClick r:id="" action="ppaction://hlinkshowjump?jump=nextslide" highlightClick="1"/>
          </p:cNvPr>
          <p:cNvSpPr>
            <a:spLocks noChangeArrowheads="1"/>
          </p:cNvSpPr>
          <p:nvPr/>
        </p:nvSpPr>
        <p:spPr bwMode="auto">
          <a:xfrm>
            <a:off x="7267588"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6" name="AutoShape 8">
            <a:hlinkClick r:id="" action="ppaction://hlinkshowjump?jump=previousslide" highlightClick="1"/>
          </p:cNvPr>
          <p:cNvSpPr>
            <a:spLocks noChangeArrowheads="1"/>
          </p:cNvSpPr>
          <p:nvPr/>
        </p:nvSpPr>
        <p:spPr bwMode="auto">
          <a:xfrm>
            <a:off x="6429388"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79388" y="188913"/>
            <a:ext cx="8856662" cy="690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lnSpc>
                <a:spcPct val="110000"/>
              </a:lnSpc>
              <a:defRPr/>
            </a:pPr>
            <a:r>
              <a:rPr lang="zh-CN" altLang="en-US" sz="3200" dirty="0" smtClean="0">
                <a:latin typeface="+mn-ea"/>
              </a:rPr>
              <a:t>劳</a:t>
            </a:r>
            <a:r>
              <a:rPr lang="zh-CN" altLang="en-US" sz="3200" dirty="0" smtClean="0">
                <a:latin typeface="+mn-ea"/>
                <a:ea typeface="+mn-ea"/>
              </a:rPr>
              <a:t>伦斯</a:t>
            </a:r>
            <a:r>
              <a:rPr lang="en-US" altLang="zh-CN" sz="3200" dirty="0" smtClean="0">
                <a:latin typeface="+mn-ea"/>
                <a:ea typeface="+mn-ea"/>
              </a:rPr>
              <a:t>·</a:t>
            </a:r>
            <a:r>
              <a:rPr lang="zh-CN" altLang="en-US" sz="3200" dirty="0" smtClean="0">
                <a:latin typeface="+mn-ea"/>
                <a:ea typeface="+mn-ea"/>
              </a:rPr>
              <a:t>克劳斯教授告诉我们：“银河系就是一个同类相食的例子。它能具有现在的面目，是因为它吞噬了其它小型星系；今天我们仍能看见最近一次吞噬残留的小恒星带，银河系就是在吞并中形成的。但这些碰撞与即将发生的事情相比，就显得微不足道了：银河系正处在与仙女座星系发生碰撞的轨道中，整个仙女座星系以每小时</a:t>
            </a:r>
            <a:r>
              <a:rPr lang="en-US" altLang="zh-CN" sz="3200" dirty="0" smtClean="0">
                <a:latin typeface="+mn-ea"/>
                <a:ea typeface="+mn-ea"/>
              </a:rPr>
              <a:t>25</a:t>
            </a:r>
            <a:r>
              <a:rPr lang="zh-CN" altLang="en-US" sz="3200" dirty="0" smtClean="0">
                <a:latin typeface="+mn-ea"/>
                <a:ea typeface="+mn-ea"/>
              </a:rPr>
              <a:t>万英里的高速朝我们驶来，直奔我们而来，这就意味着</a:t>
            </a:r>
            <a:r>
              <a:rPr lang="en-US" altLang="zh-CN" sz="3200" dirty="0" smtClean="0">
                <a:latin typeface="+mn-ea"/>
                <a:ea typeface="+mn-ea"/>
              </a:rPr>
              <a:t>50</a:t>
            </a:r>
            <a:r>
              <a:rPr lang="zh-CN" altLang="en-US" sz="3200" dirty="0" smtClean="0">
                <a:latin typeface="+mn-ea"/>
                <a:ea typeface="+mn-ea"/>
              </a:rPr>
              <a:t>到</a:t>
            </a:r>
            <a:r>
              <a:rPr lang="en-US" altLang="zh-CN" sz="3200" dirty="0" smtClean="0">
                <a:latin typeface="+mn-ea"/>
                <a:ea typeface="+mn-ea"/>
              </a:rPr>
              <a:t>60</a:t>
            </a:r>
            <a:r>
              <a:rPr lang="zh-CN" altLang="en-US" sz="3200" dirty="0" smtClean="0">
                <a:latin typeface="+mn-ea"/>
                <a:ea typeface="+mn-ea"/>
              </a:rPr>
              <a:t>亿年后，银河系和仙女座星系将不复存在，将会诞生一个全新的、巨大的椭圆星系：银河仙女星系。为此，让我们来观看</a:t>
            </a:r>
            <a:r>
              <a:rPr lang="en-US" altLang="zh-CN" sz="3200" i="1" u="sng" dirty="0" smtClean="0">
                <a:solidFill>
                  <a:srgbClr val="FF0000"/>
                </a:solidFill>
                <a:latin typeface="+mn-ea"/>
                <a:ea typeface="+mn-ea"/>
              </a:rPr>
              <a:t>《</a:t>
            </a:r>
            <a:r>
              <a:rPr lang="zh-CN" altLang="en-US" sz="3200" i="1" u="sng" dirty="0" smtClean="0">
                <a:solidFill>
                  <a:srgbClr val="FF0000"/>
                </a:solidFill>
                <a:latin typeface="+mn-ea"/>
                <a:ea typeface="+mn-ea"/>
              </a:rPr>
              <a:t>了解宇宙是如何运行</a:t>
            </a:r>
            <a:r>
              <a:rPr lang="en-US" altLang="zh-CN" sz="3200" i="1" u="sng" dirty="0" smtClean="0">
                <a:solidFill>
                  <a:srgbClr val="FF0000"/>
                </a:solidFill>
                <a:latin typeface="+mn-ea"/>
                <a:ea typeface="+mn-ea"/>
              </a:rPr>
              <a:t>》</a:t>
            </a:r>
            <a:r>
              <a:rPr lang="zh-CN" altLang="en-US" sz="3200" i="1" u="sng" dirty="0" smtClean="0">
                <a:solidFill>
                  <a:srgbClr val="FF0000"/>
                </a:solidFill>
                <a:latin typeface="+mn-ea"/>
                <a:ea typeface="+mn-ea"/>
              </a:rPr>
              <a:t>关于模拟这场碰撞情况的描述</a:t>
            </a:r>
            <a:r>
              <a:rPr lang="zh-CN" altLang="en-US" sz="3200" dirty="0" smtClean="0">
                <a:latin typeface="+mn-ea"/>
                <a:ea typeface="+mn-ea"/>
              </a:rPr>
              <a:t>。</a:t>
            </a:r>
          </a:p>
          <a:p>
            <a:pPr eaLnBrk="1" hangingPunct="1">
              <a:defRPr/>
            </a:pPr>
            <a:endParaRPr lang="zh-CN" altLang="en-US" sz="2000" dirty="0" smtClean="0">
              <a:latin typeface="方正细圆简体" pitchFamily="2" charset="-122"/>
              <a:ea typeface="方正细圆简体" pitchFamily="2" charset="-122"/>
            </a:endParaRPr>
          </a:p>
        </p:txBody>
      </p:sp>
      <p:sp>
        <p:nvSpPr>
          <p:cNvPr id="3" name="AutoShape 6">
            <a:hlinkClick r:id="" action="ppaction://hlinkshowjump?jump=firstslide" highlightClick="1"/>
          </p:cNvPr>
          <p:cNvSpPr>
            <a:spLocks noChangeArrowheads="1"/>
          </p:cNvSpPr>
          <p:nvPr/>
        </p:nvSpPr>
        <p:spPr bwMode="auto">
          <a:xfrm>
            <a:off x="8029588"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2" action="ppaction://hlinksldjump"/>
              </a:rPr>
              <a:t>返回目录</a:t>
            </a:r>
            <a:endParaRPr kumimoji="1" lang="zh-CN" altLang="en-US" sz="2400">
              <a:solidFill>
                <a:srgbClr val="010000"/>
              </a:solidFill>
              <a:latin typeface="Times New Roman" pitchFamily="18" charset="0"/>
            </a:endParaRPr>
          </a:p>
        </p:txBody>
      </p:sp>
      <p:sp>
        <p:nvSpPr>
          <p:cNvPr id="4" name="AutoShape 7">
            <a:hlinkClick r:id="" action="ppaction://hlinkshowjump?jump=nextslide" highlightClick="1"/>
          </p:cNvPr>
          <p:cNvSpPr>
            <a:spLocks noChangeArrowheads="1"/>
          </p:cNvSpPr>
          <p:nvPr/>
        </p:nvSpPr>
        <p:spPr bwMode="auto">
          <a:xfrm>
            <a:off x="7267588"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5" name="AutoShape 8">
            <a:hlinkClick r:id="" action="ppaction://hlinkshowjump?jump=previousslide" highlightClick="1"/>
          </p:cNvPr>
          <p:cNvSpPr>
            <a:spLocks noChangeArrowheads="1"/>
          </p:cNvSpPr>
          <p:nvPr/>
        </p:nvSpPr>
        <p:spPr bwMode="auto">
          <a:xfrm>
            <a:off x="6429388"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wheel(1)">
                                      <p:cBhvr>
                                        <p:cTn id="7" dur="2000"/>
                                        <p:tgtEl>
                                          <p:spTgt spid="14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rgbClr val="996633"/>
        </a:solidFill>
        <a:effectLst/>
      </p:bgPr>
    </p:bg>
    <p:spTree>
      <p:nvGrpSpPr>
        <p:cNvPr id="1" name=""/>
        <p:cNvGrpSpPr/>
        <p:nvPr/>
      </p:nvGrpSpPr>
      <p:grpSpPr>
        <a:xfrm>
          <a:off x="0" y="0"/>
          <a:ext cx="0" cy="0"/>
          <a:chOff x="0" y="0"/>
          <a:chExt cx="0" cy="0"/>
        </a:xfrm>
      </p:grpSpPr>
      <p:sp>
        <p:nvSpPr>
          <p:cNvPr id="24578" name="AutoShape 3">
            <a:hlinkClick r:id="rId3" action="ppaction://hlinksldjump"/>
          </p:cNvPr>
          <p:cNvSpPr>
            <a:spLocks noChangeArrowheads="1"/>
          </p:cNvSpPr>
          <p:nvPr/>
        </p:nvSpPr>
        <p:spPr bwMode="auto">
          <a:xfrm>
            <a:off x="8604250" y="-20638"/>
            <a:ext cx="576263" cy="569913"/>
          </a:xfrm>
          <a:prstGeom prst="actionButtonHome">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5" name="AutoShape 6">
            <a:hlinkClick r:id="" action="ppaction://hlinkshowjump?jump=firstslide" highlightClick="1"/>
          </p:cNvPr>
          <p:cNvSpPr>
            <a:spLocks noChangeArrowheads="1"/>
          </p:cNvSpPr>
          <p:nvPr/>
        </p:nvSpPr>
        <p:spPr bwMode="auto">
          <a:xfrm>
            <a:off x="8029588"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4" action="ppaction://hlinksldjump"/>
              </a:rPr>
              <a:t>返回目录</a:t>
            </a:r>
            <a:endParaRPr kumimoji="1" lang="zh-CN" altLang="en-US" sz="2400">
              <a:solidFill>
                <a:srgbClr val="010000"/>
              </a:solidFill>
              <a:latin typeface="Times New Roman" pitchFamily="18" charset="0"/>
            </a:endParaRPr>
          </a:p>
        </p:txBody>
      </p:sp>
      <p:sp>
        <p:nvSpPr>
          <p:cNvPr id="6" name="AutoShape 7">
            <a:hlinkClick r:id="" action="ppaction://hlinkshowjump?jump=nextslide" highlightClick="1"/>
          </p:cNvPr>
          <p:cNvSpPr>
            <a:spLocks noChangeArrowheads="1"/>
          </p:cNvSpPr>
          <p:nvPr/>
        </p:nvSpPr>
        <p:spPr bwMode="auto">
          <a:xfrm>
            <a:off x="7267588"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7" name="AutoShape 8">
            <a:hlinkClick r:id="" action="ppaction://hlinkshowjump?jump=previousslide" highlightClick="1"/>
          </p:cNvPr>
          <p:cNvSpPr>
            <a:spLocks noChangeArrowheads="1"/>
          </p:cNvSpPr>
          <p:nvPr/>
        </p:nvSpPr>
        <p:spPr bwMode="auto">
          <a:xfrm>
            <a:off x="6429388"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pic>
        <p:nvPicPr>
          <p:cNvPr id="8" name="模拟银河系与仙女座星系的碰撞(000000000-000338000).mpg">
            <a:hlinkClick r:id="" action="ppaction://media"/>
          </p:cNvPr>
          <p:cNvPicPr>
            <a:picLocks noRot="1" noChangeAspect="1"/>
          </p:cNvPicPr>
          <p:nvPr>
            <a:videoFile r:link="rId1"/>
          </p:nvPr>
        </p:nvPicPr>
        <p:blipFill>
          <a:blip r:embed="rId5" cstate="print"/>
          <a:stretch>
            <a:fillRect/>
          </a:stretch>
        </p:blipFill>
        <p:spPr>
          <a:xfrm>
            <a:off x="0" y="0"/>
            <a:ext cx="9144000" cy="6858000"/>
          </a:xfrm>
          <a:prstGeom prst="rect">
            <a:avLst/>
          </a:prstGeom>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00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14325" y="115888"/>
            <a:ext cx="7632700" cy="227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altLang="en-US" sz="4400" b="1" dirty="0" smtClean="0">
                <a:latin typeface="+mn-ea"/>
                <a:ea typeface="+mn-ea"/>
              </a:rPr>
              <a:t>三、星系的消亡</a:t>
            </a:r>
          </a:p>
          <a:p>
            <a:pPr eaLnBrk="1" hangingPunct="1">
              <a:defRPr/>
            </a:pPr>
            <a:endParaRPr lang="en-US" altLang="zh-CN" sz="2400" b="1" dirty="0" smtClean="0">
              <a:latin typeface="方正细圆简体" pitchFamily="2" charset="-122"/>
              <a:ea typeface="方正细圆简体" pitchFamily="2" charset="-122"/>
            </a:endParaRPr>
          </a:p>
          <a:p>
            <a:pPr eaLnBrk="1" hangingPunct="1">
              <a:defRPr/>
            </a:pPr>
            <a:r>
              <a:rPr lang="en-US" altLang="zh-CN" sz="2400" b="1" dirty="0" smtClean="0">
                <a:latin typeface="方正细圆简体" pitchFamily="2" charset="-122"/>
                <a:ea typeface="方正细圆简体" pitchFamily="2" charset="-122"/>
              </a:rPr>
              <a:t> </a:t>
            </a:r>
          </a:p>
          <a:p>
            <a:pPr eaLnBrk="1" hangingPunct="1">
              <a:defRPr/>
            </a:pPr>
            <a:r>
              <a:rPr lang="zh-CN" altLang="en-US" sz="2000" b="1" dirty="0" smtClean="0">
                <a:latin typeface="方正细圆简体" pitchFamily="2" charset="-122"/>
                <a:ea typeface="方正细圆简体" pitchFamily="2" charset="-122"/>
              </a:rPr>
              <a:t>       </a:t>
            </a:r>
          </a:p>
          <a:p>
            <a:pPr eaLnBrk="1" hangingPunct="1">
              <a:lnSpc>
                <a:spcPct val="150000"/>
              </a:lnSpc>
              <a:defRPr/>
            </a:pPr>
            <a:r>
              <a:rPr lang="zh-CN" altLang="en-US" sz="2000" b="1" dirty="0" smtClean="0">
                <a:latin typeface="方正细圆简体" pitchFamily="2" charset="-122"/>
                <a:ea typeface="方正细圆简体" pitchFamily="2" charset="-122"/>
              </a:rPr>
              <a:t>       </a:t>
            </a:r>
          </a:p>
        </p:txBody>
      </p:sp>
      <p:sp>
        <p:nvSpPr>
          <p:cNvPr id="17411" name="Text Box 3"/>
          <p:cNvSpPr txBox="1">
            <a:spLocks noChangeArrowheads="1"/>
          </p:cNvSpPr>
          <p:nvPr/>
        </p:nvSpPr>
        <p:spPr bwMode="auto">
          <a:xfrm>
            <a:off x="314325" y="1052513"/>
            <a:ext cx="8721725" cy="423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en-US" altLang="zh-CN" sz="4000" b="1" dirty="0" smtClean="0">
                <a:latin typeface="+mn-ea"/>
                <a:ea typeface="+mn-ea"/>
              </a:rPr>
              <a:t>1</a:t>
            </a:r>
            <a:r>
              <a:rPr lang="zh-CN" altLang="en-US" sz="4000" b="1" dirty="0" smtClean="0">
                <a:latin typeface="+mn-ea"/>
                <a:ea typeface="+mn-ea"/>
              </a:rPr>
              <a:t> 暗能量</a:t>
            </a:r>
          </a:p>
          <a:p>
            <a:pPr eaLnBrk="1" hangingPunct="1">
              <a:lnSpc>
                <a:spcPct val="110000"/>
              </a:lnSpc>
              <a:defRPr/>
            </a:pPr>
            <a:r>
              <a:rPr lang="zh-CN" altLang="en-US" sz="3200" b="1" dirty="0" smtClean="0">
                <a:latin typeface="+mn-ea"/>
                <a:ea typeface="+mn-ea"/>
              </a:rPr>
              <a:t>    近十年科学家发现了宇宙中的另一股力量：叫做暗能量。暗能量与暗物质的作用正好相反，暗物质使星系聚集，而暗能量则使星系分离。暗能量神秘莫测，科学家并不知道它是由什么构成的，就好像宇宙中有小弹簧一样，这些小弹簧让事物相互分离。</a:t>
            </a:r>
            <a:endParaRPr lang="en-US" sz="3200" b="1" dirty="0" smtClean="0">
              <a:latin typeface="+mn-ea"/>
              <a:ea typeface="+mn-ea"/>
            </a:endParaRPr>
          </a:p>
          <a:p>
            <a:pPr eaLnBrk="1" hangingPunct="1">
              <a:defRPr/>
            </a:pPr>
            <a:endParaRPr lang="en-US" b="1" dirty="0" smtClean="0">
              <a:latin typeface="方正细圆简体" pitchFamily="2" charset="-122"/>
              <a:ea typeface="方正细圆简体" pitchFamily="2" charset="-122"/>
            </a:endParaRPr>
          </a:p>
        </p:txBody>
      </p:sp>
      <p:sp>
        <p:nvSpPr>
          <p:cNvPr id="17412" name="Text Box 4"/>
          <p:cNvSpPr txBox="1">
            <a:spLocks noChangeArrowheads="1"/>
          </p:cNvSpPr>
          <p:nvPr/>
        </p:nvSpPr>
        <p:spPr bwMode="auto">
          <a:xfrm>
            <a:off x="225425" y="4868863"/>
            <a:ext cx="8524875" cy="179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en-US" altLang="zh-CN" sz="4000" b="1" dirty="0" smtClean="0">
                <a:latin typeface="+mn-ea"/>
                <a:ea typeface="+mn-ea"/>
              </a:rPr>
              <a:t>2</a:t>
            </a:r>
            <a:r>
              <a:rPr lang="zh-CN" altLang="en-US" sz="4000" b="1" dirty="0" smtClean="0">
                <a:latin typeface="+mn-ea"/>
                <a:ea typeface="+mn-ea"/>
              </a:rPr>
              <a:t> 星系的消亡</a:t>
            </a:r>
            <a:r>
              <a:rPr lang="en-US" sz="4000" b="1" dirty="0" smtClean="0">
                <a:latin typeface="+mn-ea"/>
                <a:ea typeface="+mn-ea"/>
              </a:rPr>
              <a:t> </a:t>
            </a:r>
          </a:p>
          <a:p>
            <a:pPr eaLnBrk="1" hangingPunct="1">
              <a:lnSpc>
                <a:spcPct val="110000"/>
              </a:lnSpc>
              <a:defRPr/>
            </a:pPr>
            <a:r>
              <a:rPr lang="zh-CN" altLang="en-US" sz="3200" b="1" dirty="0" smtClean="0">
                <a:latin typeface="+mn-ea"/>
                <a:ea typeface="+mn-ea"/>
              </a:rPr>
              <a:t>    科学家认为在遥远的未来，暗能量将在宇宙大战中战胜暗物质。暗能量的胜利将导致</a:t>
            </a:r>
            <a:r>
              <a:rPr lang="zh-CN" altLang="en-US" sz="3200" b="1" dirty="0" smtClean="0">
                <a:latin typeface="+mn-ea"/>
              </a:rPr>
              <a:t>星</a:t>
            </a:r>
            <a:endParaRPr lang="zh-CN" altLang="en-US" sz="3200" b="1" dirty="0" smtClean="0">
              <a:latin typeface="+mn-ea"/>
              <a:ea typeface="+mn-ea"/>
            </a:endParaRPr>
          </a:p>
        </p:txBody>
      </p:sp>
      <p:sp>
        <p:nvSpPr>
          <p:cNvPr id="25605" name="AutoShape 3">
            <a:hlinkClick r:id="rId2" action="ppaction://hlinksldjump"/>
          </p:cNvPr>
          <p:cNvSpPr>
            <a:spLocks noChangeArrowheads="1"/>
          </p:cNvSpPr>
          <p:nvPr/>
        </p:nvSpPr>
        <p:spPr bwMode="auto">
          <a:xfrm>
            <a:off x="8604250" y="-20638"/>
            <a:ext cx="576263" cy="569913"/>
          </a:xfrm>
          <a:prstGeom prst="actionButtonHome">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6" name="AutoShape 6">
            <a:hlinkClick r:id="" action="ppaction://hlinkshowjump?jump=firstslide" highlightClick="1"/>
          </p:cNvPr>
          <p:cNvSpPr>
            <a:spLocks noChangeArrowheads="1"/>
          </p:cNvSpPr>
          <p:nvPr/>
        </p:nvSpPr>
        <p:spPr bwMode="auto">
          <a:xfrm>
            <a:off x="8029588"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3" action="ppaction://hlinksldjump"/>
              </a:rPr>
              <a:t>返回目录</a:t>
            </a:r>
            <a:endParaRPr kumimoji="1" lang="zh-CN" altLang="en-US" sz="2400">
              <a:solidFill>
                <a:srgbClr val="010000"/>
              </a:solidFill>
              <a:latin typeface="Times New Roman" pitchFamily="18" charset="0"/>
            </a:endParaRPr>
          </a:p>
        </p:txBody>
      </p:sp>
      <p:sp>
        <p:nvSpPr>
          <p:cNvPr id="7" name="AutoShape 7">
            <a:hlinkClick r:id="" action="ppaction://hlinkshowjump?jump=nextslide" highlightClick="1"/>
          </p:cNvPr>
          <p:cNvSpPr>
            <a:spLocks noChangeArrowheads="1"/>
          </p:cNvSpPr>
          <p:nvPr/>
        </p:nvSpPr>
        <p:spPr bwMode="auto">
          <a:xfrm>
            <a:off x="7267588"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8" name="AutoShape 8">
            <a:hlinkClick r:id="" action="ppaction://hlinkshowjump?jump=previousslide" highlightClick="1"/>
          </p:cNvPr>
          <p:cNvSpPr>
            <a:spLocks noChangeArrowheads="1"/>
          </p:cNvSpPr>
          <p:nvPr/>
        </p:nvSpPr>
        <p:spPr bwMode="auto">
          <a:xfrm>
            <a:off x="6429388"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80">
                                          <p:stCondLst>
                                            <p:cond delay="0"/>
                                          </p:stCondLst>
                                        </p:cTn>
                                        <p:tgtEl>
                                          <p:spTgt spid="17411">
                                            <p:txEl>
                                              <p:pRg st="0" end="0"/>
                                            </p:txEl>
                                          </p:spTgt>
                                        </p:tgtEl>
                                      </p:cBhvr>
                                    </p:animEffect>
                                    <p:anim calcmode="lin" valueType="num">
                                      <p:cBhvr>
                                        <p:cTn id="8" dur="1822" tmFilter="0,0; 0.14,0.36; 0.43,0.73; 0.71,0.91; 1.0,1.0">
                                          <p:stCondLst>
                                            <p:cond delay="0"/>
                                          </p:stCondLst>
                                        </p:cTn>
                                        <p:tgtEl>
                                          <p:spTgt spid="174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4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4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4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4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7411">
                                            <p:txEl>
                                              <p:pRg st="0" end="0"/>
                                            </p:txEl>
                                          </p:spTgt>
                                        </p:tgtEl>
                                      </p:cBhvr>
                                      <p:to x="100000" y="60000"/>
                                    </p:animScale>
                                    <p:animScale>
                                      <p:cBhvr>
                                        <p:cTn id="14" dur="166" decel="50000">
                                          <p:stCondLst>
                                            <p:cond delay="676"/>
                                          </p:stCondLst>
                                        </p:cTn>
                                        <p:tgtEl>
                                          <p:spTgt spid="17411">
                                            <p:txEl>
                                              <p:pRg st="0" end="0"/>
                                            </p:txEl>
                                          </p:spTgt>
                                        </p:tgtEl>
                                      </p:cBhvr>
                                      <p:to x="100000" y="100000"/>
                                    </p:animScale>
                                    <p:animScale>
                                      <p:cBhvr>
                                        <p:cTn id="15" dur="26">
                                          <p:stCondLst>
                                            <p:cond delay="1312"/>
                                          </p:stCondLst>
                                        </p:cTn>
                                        <p:tgtEl>
                                          <p:spTgt spid="17411">
                                            <p:txEl>
                                              <p:pRg st="0" end="0"/>
                                            </p:txEl>
                                          </p:spTgt>
                                        </p:tgtEl>
                                      </p:cBhvr>
                                      <p:to x="100000" y="80000"/>
                                    </p:animScale>
                                    <p:animScale>
                                      <p:cBhvr>
                                        <p:cTn id="16" dur="166" decel="50000">
                                          <p:stCondLst>
                                            <p:cond delay="1338"/>
                                          </p:stCondLst>
                                        </p:cTn>
                                        <p:tgtEl>
                                          <p:spTgt spid="17411">
                                            <p:txEl>
                                              <p:pRg st="0" end="0"/>
                                            </p:txEl>
                                          </p:spTgt>
                                        </p:tgtEl>
                                      </p:cBhvr>
                                      <p:to x="100000" y="100000"/>
                                    </p:animScale>
                                    <p:animScale>
                                      <p:cBhvr>
                                        <p:cTn id="17" dur="26">
                                          <p:stCondLst>
                                            <p:cond delay="1642"/>
                                          </p:stCondLst>
                                        </p:cTn>
                                        <p:tgtEl>
                                          <p:spTgt spid="17411">
                                            <p:txEl>
                                              <p:pRg st="0" end="0"/>
                                            </p:txEl>
                                          </p:spTgt>
                                        </p:tgtEl>
                                      </p:cBhvr>
                                      <p:to x="100000" y="90000"/>
                                    </p:animScale>
                                    <p:animScale>
                                      <p:cBhvr>
                                        <p:cTn id="18" dur="166" decel="50000">
                                          <p:stCondLst>
                                            <p:cond delay="1668"/>
                                          </p:stCondLst>
                                        </p:cTn>
                                        <p:tgtEl>
                                          <p:spTgt spid="17411">
                                            <p:txEl>
                                              <p:pRg st="0" end="0"/>
                                            </p:txEl>
                                          </p:spTgt>
                                        </p:tgtEl>
                                      </p:cBhvr>
                                      <p:to x="100000" y="100000"/>
                                    </p:animScale>
                                    <p:animScale>
                                      <p:cBhvr>
                                        <p:cTn id="19" dur="26">
                                          <p:stCondLst>
                                            <p:cond delay="1808"/>
                                          </p:stCondLst>
                                        </p:cTn>
                                        <p:tgtEl>
                                          <p:spTgt spid="17411">
                                            <p:txEl>
                                              <p:pRg st="0" end="0"/>
                                            </p:txEl>
                                          </p:spTgt>
                                        </p:tgtEl>
                                      </p:cBhvr>
                                      <p:to x="100000" y="95000"/>
                                    </p:animScale>
                                    <p:animScale>
                                      <p:cBhvr>
                                        <p:cTn id="20" dur="166" decel="50000">
                                          <p:stCondLst>
                                            <p:cond delay="1834"/>
                                          </p:stCondLst>
                                        </p:cTn>
                                        <p:tgtEl>
                                          <p:spTgt spid="17411">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nodeType="clickEffect">
                                  <p:stCondLst>
                                    <p:cond delay="0"/>
                                  </p:stCondLst>
                                  <p:childTnLst>
                                    <p:set>
                                      <p:cBhvr>
                                        <p:cTn id="24" dur="1" fill="hold">
                                          <p:stCondLst>
                                            <p:cond delay="0"/>
                                          </p:stCondLst>
                                        </p:cTn>
                                        <p:tgtEl>
                                          <p:spTgt spid="17411">
                                            <p:txEl>
                                              <p:pRg st="1" end="1"/>
                                            </p:txEl>
                                          </p:spTgt>
                                        </p:tgtEl>
                                        <p:attrNameLst>
                                          <p:attrName>style.visibility</p:attrName>
                                        </p:attrNameLst>
                                      </p:cBhvr>
                                      <p:to>
                                        <p:strVal val="visible"/>
                                      </p:to>
                                    </p:set>
                                    <p:animEffect transition="in" filter="wheel(1)">
                                      <p:cBhvr>
                                        <p:cTn id="25" dur="2000"/>
                                        <p:tgtEl>
                                          <p:spTgt spid="17411">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17412">
                                            <p:txEl>
                                              <p:pRg st="0" end="0"/>
                                            </p:txEl>
                                          </p:spTgt>
                                        </p:tgtEl>
                                        <p:attrNameLst>
                                          <p:attrName>style.visibility</p:attrName>
                                        </p:attrNameLst>
                                      </p:cBhvr>
                                      <p:to>
                                        <p:strVal val="visible"/>
                                      </p:to>
                                    </p:set>
                                    <p:animEffect transition="in" filter="fade">
                                      <p:cBhvr>
                                        <p:cTn id="30" dur="1000"/>
                                        <p:tgtEl>
                                          <p:spTgt spid="17412">
                                            <p:txEl>
                                              <p:pRg st="0" end="0"/>
                                            </p:txEl>
                                          </p:spTgt>
                                        </p:tgtEl>
                                      </p:cBhvr>
                                    </p:animEffect>
                                    <p:anim calcmode="lin" valueType="num">
                                      <p:cBhvr>
                                        <p:cTn id="31" dur="10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74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1" fill="hold" nodeType="clickEffect">
                                  <p:stCondLst>
                                    <p:cond delay="0"/>
                                  </p:stCondLst>
                                  <p:childTnLst>
                                    <p:set>
                                      <p:cBhvr>
                                        <p:cTn id="36" dur="1" fill="hold">
                                          <p:stCondLst>
                                            <p:cond delay="0"/>
                                          </p:stCondLst>
                                        </p:cTn>
                                        <p:tgtEl>
                                          <p:spTgt spid="17412">
                                            <p:txEl>
                                              <p:pRg st="1" end="1"/>
                                            </p:txEl>
                                          </p:spTgt>
                                        </p:tgtEl>
                                        <p:attrNameLst>
                                          <p:attrName>style.visibility</p:attrName>
                                        </p:attrNameLst>
                                      </p:cBhvr>
                                      <p:to>
                                        <p:strVal val="visible"/>
                                      </p:to>
                                    </p:set>
                                    <p:animEffect transition="in" filter="wheel(1)">
                                      <p:cBhvr>
                                        <p:cTn id="37" dur="2000"/>
                                        <p:tgtEl>
                                          <p:spTgt spid="174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 y="260350"/>
            <a:ext cx="8893175" cy="6494463"/>
          </a:xfrm>
          <a:prstGeom prst="rect">
            <a:avLst/>
          </a:prstGeom>
        </p:spPr>
        <p:txBody>
          <a:bodyPr>
            <a:spAutoFit/>
          </a:bodyPr>
          <a:lstStyle/>
          <a:p>
            <a:pPr>
              <a:defRPr/>
            </a:pPr>
            <a:r>
              <a:rPr lang="zh-CN" altLang="en-US" sz="3200" b="1" dirty="0">
                <a:latin typeface="+mn-ea"/>
              </a:rPr>
              <a:t>系相互分离。理论物理学家劳伦斯</a:t>
            </a:r>
            <a:r>
              <a:rPr lang="en-US" altLang="zh-CN" sz="3200" b="1" dirty="0">
                <a:latin typeface="+mn-ea"/>
              </a:rPr>
              <a:t>·</a:t>
            </a:r>
            <a:r>
              <a:rPr lang="zh-CN" altLang="en-US" sz="3200" b="1" dirty="0">
                <a:latin typeface="+mn-ea"/>
              </a:rPr>
              <a:t>克劳斯教授告诉我们： “暗</a:t>
            </a:r>
            <a:r>
              <a:rPr lang="zh-CN" altLang="en-US" sz="3200" b="1" dirty="0">
                <a:latin typeface="+mn-ea"/>
                <a:ea typeface="+mn-ea"/>
              </a:rPr>
              <a:t>能量会将星系消灭，它会导致所有星系不断离我们远去，直到看不见为止，直到它们远去的速度超过光速为止，宇宙的其它部分，都将从我们眼前消失。这不会在今天或明天发生，但也许在一万亿年之后，宇宙的其它部分将彻底消失。”星系将成为深空中荒凉孤寂的小点，但这些都是很久以后才会发生的事。</a:t>
            </a:r>
          </a:p>
          <a:p>
            <a:pPr>
              <a:defRPr/>
            </a:pPr>
            <a:r>
              <a:rPr lang="zh-CN" altLang="en-US" sz="3200" b="1" dirty="0">
                <a:latin typeface="+mn-ea"/>
                <a:ea typeface="+mn-ea"/>
              </a:rPr>
              <a:t>    星系存在的历史已</a:t>
            </a:r>
            <a:r>
              <a:rPr lang="zh-CN" altLang="en-US" sz="3200" b="1" dirty="0" smtClean="0">
                <a:latin typeface="+mn-ea"/>
                <a:ea typeface="+mn-ea"/>
              </a:rPr>
              <a:t>有约</a:t>
            </a:r>
            <a:r>
              <a:rPr lang="en-US" altLang="zh-CN" sz="3200" b="1" dirty="0" smtClean="0">
                <a:latin typeface="+mn-ea"/>
                <a:ea typeface="+mn-ea"/>
              </a:rPr>
              <a:t>140</a:t>
            </a:r>
            <a:r>
              <a:rPr lang="zh-CN" altLang="en-US" sz="3200" b="1" dirty="0">
                <a:latin typeface="+mn-ea"/>
                <a:ea typeface="+mn-ea"/>
              </a:rPr>
              <a:t>亿年了，这些庞大星系的形状和大小各不相同，从盘绕的螺旋到巨大的球体，但我们对这些星系仍旧知之甚少。</a:t>
            </a:r>
          </a:p>
          <a:p>
            <a:pPr>
              <a:defRPr/>
            </a:pPr>
            <a:r>
              <a:rPr lang="zh-CN" altLang="en-US" sz="3200" b="1" dirty="0">
                <a:latin typeface="+mn-ea"/>
                <a:ea typeface="+mn-ea"/>
              </a:rPr>
              <a:t>    现在，宇宙正在蓬勃发展，星系为生命的存在创造了适宜的环境。星系从诞生到逐渐演变，</a:t>
            </a:r>
          </a:p>
        </p:txBody>
      </p:sp>
      <p:sp>
        <p:nvSpPr>
          <p:cNvPr id="4" name="AutoShape 6">
            <a:hlinkClick r:id="" action="ppaction://hlinkshowjump?jump=firstslide" highlightClick="1"/>
          </p:cNvPr>
          <p:cNvSpPr>
            <a:spLocks noChangeArrowheads="1"/>
          </p:cNvSpPr>
          <p:nvPr/>
        </p:nvSpPr>
        <p:spPr bwMode="auto">
          <a:xfrm>
            <a:off x="8029588"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2" action="ppaction://hlinksldjump"/>
              </a:rPr>
              <a:t>返回目录</a:t>
            </a:r>
            <a:endParaRPr kumimoji="1" lang="zh-CN" altLang="en-US" sz="2400">
              <a:solidFill>
                <a:srgbClr val="010000"/>
              </a:solidFill>
              <a:latin typeface="Times New Roman" pitchFamily="18" charset="0"/>
            </a:endParaRPr>
          </a:p>
        </p:txBody>
      </p:sp>
      <p:sp>
        <p:nvSpPr>
          <p:cNvPr id="5" name="AutoShape 7">
            <a:hlinkClick r:id="" action="ppaction://hlinkshowjump?jump=nextslide" highlightClick="1"/>
          </p:cNvPr>
          <p:cNvSpPr>
            <a:spLocks noChangeArrowheads="1"/>
          </p:cNvSpPr>
          <p:nvPr/>
        </p:nvSpPr>
        <p:spPr bwMode="auto">
          <a:xfrm>
            <a:off x="7267588"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6" name="AutoShape 8">
            <a:hlinkClick r:id="" action="ppaction://hlinkshowjump?jump=previousslide" highlightClick="1"/>
          </p:cNvPr>
          <p:cNvSpPr>
            <a:spLocks noChangeArrowheads="1"/>
          </p:cNvSpPr>
          <p:nvPr/>
        </p:nvSpPr>
        <p:spPr bwMode="auto">
          <a:xfrm>
            <a:off x="6429388"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260648"/>
            <a:ext cx="8785225" cy="2554287"/>
          </a:xfrm>
          <a:prstGeom prst="rect">
            <a:avLst/>
          </a:prstGeom>
        </p:spPr>
        <p:txBody>
          <a:bodyPr>
            <a:spAutoFit/>
          </a:bodyPr>
          <a:lstStyle/>
          <a:p>
            <a:pPr>
              <a:defRPr/>
            </a:pPr>
            <a:r>
              <a:rPr lang="zh-CN" altLang="en-US" sz="3200" b="1" dirty="0">
                <a:latin typeface="+mn-ea"/>
              </a:rPr>
              <a:t>从相互碰撞到最终消亡，星系是科学研究的超级巨星。我们很幸运，银河系给我们提供了适宜的生存环境，我们的命运与银河系和所有星系密切相关，星系不但造就了人类，也掌控着我们的未来。</a:t>
            </a:r>
          </a:p>
        </p:txBody>
      </p:sp>
      <p:sp>
        <p:nvSpPr>
          <p:cNvPr id="3" name="AutoShape 6">
            <a:hlinkClick r:id="" action="ppaction://hlinkshowjump?jump=firstslide" highlightClick="1"/>
          </p:cNvPr>
          <p:cNvSpPr>
            <a:spLocks noChangeArrowheads="1"/>
          </p:cNvSpPr>
          <p:nvPr/>
        </p:nvSpPr>
        <p:spPr bwMode="auto">
          <a:xfrm>
            <a:off x="8029588"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2" action="ppaction://hlinksldjump"/>
              </a:rPr>
              <a:t>返回目录</a:t>
            </a:r>
            <a:endParaRPr kumimoji="1" lang="zh-CN" altLang="en-US" sz="2400">
              <a:solidFill>
                <a:srgbClr val="010000"/>
              </a:solidFill>
              <a:latin typeface="Times New Roman" pitchFamily="18" charset="0"/>
            </a:endParaRPr>
          </a:p>
        </p:txBody>
      </p:sp>
      <p:sp>
        <p:nvSpPr>
          <p:cNvPr id="4" name="AutoShape 7">
            <a:hlinkClick r:id="" action="ppaction://hlinkshowjump?jump=nextslide" highlightClick="1"/>
          </p:cNvPr>
          <p:cNvSpPr>
            <a:spLocks noChangeArrowheads="1"/>
          </p:cNvSpPr>
          <p:nvPr/>
        </p:nvSpPr>
        <p:spPr bwMode="auto">
          <a:xfrm>
            <a:off x="7267588"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5" name="AutoShape 8">
            <a:hlinkClick r:id="" action="ppaction://hlinkshowjump?jump=previousslide" highlightClick="1"/>
          </p:cNvPr>
          <p:cNvSpPr>
            <a:spLocks noChangeArrowheads="1"/>
          </p:cNvSpPr>
          <p:nvPr/>
        </p:nvSpPr>
        <p:spPr bwMode="auto">
          <a:xfrm>
            <a:off x="6429388"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rgbClr val="D83300"/>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rot="19860000">
            <a:off x="2387600" y="2473325"/>
            <a:ext cx="4691063" cy="1554163"/>
          </a:xfrm>
          <a:prstGeom prst="rect">
            <a:avLst/>
          </a:prstGeom>
          <a:noFill/>
          <a:ln w="9525">
            <a:noFill/>
            <a:miter lim="800000"/>
            <a:headEnd/>
            <a:tailEnd/>
          </a:ln>
        </p:spPr>
        <p:txBody>
          <a:bodyPr>
            <a:spAutoFit/>
          </a:bodyPr>
          <a:lstStyle/>
          <a:p>
            <a:pPr>
              <a:buFont typeface="Arial" pitchFamily="34" charset="0"/>
              <a:buNone/>
              <a:defRPr/>
            </a:pPr>
            <a:r>
              <a:rPr lang="zh-CN" altLang="en-US" sz="9600" b="1">
                <a:solidFill>
                  <a:schemeClr val="bg1"/>
                </a:solidFill>
                <a:effectLst>
                  <a:outerShdw blurRad="38100" dist="38100" dir="2700000" algn="tl">
                    <a:srgbClr val="000000"/>
                  </a:outerShdw>
                </a:effectLst>
                <a:latin typeface="Arial" pitchFamily="34" charset="0"/>
                <a:ea typeface="方正启体简体" pitchFamily="65" charset="-122"/>
              </a:rPr>
              <a:t>再 见</a:t>
            </a:r>
            <a:r>
              <a:rPr lang="zh-CN" altLang="en-US" sz="8000" b="1">
                <a:solidFill>
                  <a:schemeClr val="bg1"/>
                </a:solidFill>
                <a:effectLst>
                  <a:outerShdw blurRad="38100" dist="38100" dir="2700000" algn="tl">
                    <a:srgbClr val="000000"/>
                  </a:outerShdw>
                </a:effectLst>
                <a:latin typeface="Arial" pitchFamily="34" charset="0"/>
                <a:ea typeface="方正启体简体" pitchFamily="65" charset="-122"/>
              </a:rPr>
              <a:t>  ！</a:t>
            </a:r>
          </a:p>
        </p:txBody>
      </p:sp>
    </p:spTree>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F9933"/>
        </a:solidFill>
        <a:effectLst/>
      </p:bgPr>
    </p:bg>
    <p:spTree>
      <p:nvGrpSpPr>
        <p:cNvPr id="1" name=""/>
        <p:cNvGrpSpPr/>
        <p:nvPr/>
      </p:nvGrpSpPr>
      <p:grpSpPr>
        <a:xfrm>
          <a:off x="0" y="0"/>
          <a:ext cx="0" cy="0"/>
          <a:chOff x="0" y="0"/>
          <a:chExt cx="0" cy="0"/>
        </a:xfrm>
      </p:grpSpPr>
      <p:sp>
        <p:nvSpPr>
          <p:cNvPr id="4098" name="标题 1"/>
          <p:cNvSpPr>
            <a:spLocks noGrp="1" noChangeArrowheads="1"/>
          </p:cNvSpPr>
          <p:nvPr>
            <p:ph type="title" idx="4294967295"/>
          </p:nvPr>
        </p:nvSpPr>
        <p:spPr>
          <a:xfrm>
            <a:off x="447675" y="295275"/>
            <a:ext cx="8229600" cy="1143000"/>
          </a:xfrm>
          <a:noFill/>
        </p:spPr>
        <p:txBody>
          <a:bodyPr/>
          <a:lstStyle/>
          <a:p>
            <a:pPr eaLnBrk="1" hangingPunct="1"/>
            <a:r>
              <a:rPr lang="zh-CN" altLang="en-US" sz="4800" b="1" smtClean="0">
                <a:solidFill>
                  <a:srgbClr val="3399FF"/>
                </a:solidFill>
                <a:ea typeface="微软雅黑" pitchFamily="34" charset="-122"/>
              </a:rPr>
              <a:t>星系的产生与消亡</a:t>
            </a:r>
          </a:p>
        </p:txBody>
      </p:sp>
      <p:sp>
        <p:nvSpPr>
          <p:cNvPr id="4099" name="Rectangle 4">
            <a:hlinkClick r:id="rId2" action="ppaction://hlinksldjump" highlightClick="1"/>
            <a:hlinkHover r:id="" action="ppaction://noaction" highlightClick="1"/>
          </p:cNvPr>
          <p:cNvSpPr>
            <a:spLocks noChangeArrowheads="1"/>
          </p:cNvSpPr>
          <p:nvPr/>
        </p:nvSpPr>
        <p:spPr bwMode="auto">
          <a:xfrm>
            <a:off x="571500" y="2216150"/>
            <a:ext cx="2890838" cy="2813050"/>
          </a:xfrm>
          <a:prstGeom prst="rect">
            <a:avLst/>
          </a:prstGeom>
          <a:solidFill>
            <a:srgbClr val="FFFFFF"/>
          </a:solidFill>
          <a:ln w="25400">
            <a:solidFill>
              <a:srgbClr val="4F81BD"/>
            </a:solidFill>
            <a:miter lim="800000"/>
            <a:headEnd/>
            <a:tailEnd/>
          </a:ln>
        </p:spPr>
        <p:txBody>
          <a:bodyPr/>
          <a:lstStyle/>
          <a:p>
            <a:endParaRPr lang="zh-CN" altLang="en-US"/>
          </a:p>
        </p:txBody>
      </p:sp>
      <p:sp>
        <p:nvSpPr>
          <p:cNvPr id="4100" name="Rectangle 5">
            <a:hlinkClick r:id="rId2" action="ppaction://hlinksldjump" highlightClick="1"/>
            <a:hlinkHover r:id="" action="ppaction://noaction" highlightClick="1"/>
          </p:cNvPr>
          <p:cNvSpPr>
            <a:spLocks noChangeArrowheads="1"/>
          </p:cNvSpPr>
          <p:nvPr/>
        </p:nvSpPr>
        <p:spPr bwMode="auto">
          <a:xfrm>
            <a:off x="571500" y="2216150"/>
            <a:ext cx="2890838" cy="281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010" tIns="80010" rIns="80010" bIns="80010"/>
          <a:lstStyle/>
          <a:p>
            <a:pPr eaLnBrk="0" hangingPunct="0">
              <a:lnSpc>
                <a:spcPct val="90000"/>
              </a:lnSpc>
              <a:spcAft>
                <a:spcPct val="35000"/>
              </a:spcAft>
            </a:pPr>
            <a:endParaRPr lang="en-US" altLang="zh-CN"/>
          </a:p>
          <a:p>
            <a:pPr eaLnBrk="0" hangingPunct="0">
              <a:lnSpc>
                <a:spcPct val="90000"/>
              </a:lnSpc>
              <a:spcAft>
                <a:spcPct val="35000"/>
              </a:spcAft>
            </a:pPr>
            <a:r>
              <a:rPr lang="zh-CN" altLang="en-US" sz="7200">
                <a:latin typeface="华文琥珀" pitchFamily="2" charset="-122"/>
                <a:ea typeface="华文琥珀" pitchFamily="2" charset="-122"/>
              </a:rPr>
              <a:t>   </a:t>
            </a:r>
            <a:r>
              <a:rPr lang="zh-CN" altLang="en-US" sz="7200">
                <a:solidFill>
                  <a:srgbClr val="CC3300"/>
                </a:solidFill>
                <a:latin typeface="华文琥珀" pitchFamily="2" charset="-122"/>
                <a:ea typeface="华文琥珀" pitchFamily="2" charset="-122"/>
              </a:rPr>
              <a:t>产</a:t>
            </a:r>
            <a:endParaRPr lang="en-US" sz="7200">
              <a:solidFill>
                <a:srgbClr val="CC3300"/>
              </a:solidFill>
              <a:latin typeface="华文琥珀" pitchFamily="2" charset="-122"/>
              <a:ea typeface="华文琥珀" pitchFamily="2" charset="-122"/>
            </a:endParaRPr>
          </a:p>
          <a:p>
            <a:pPr eaLnBrk="0" hangingPunct="0">
              <a:lnSpc>
                <a:spcPct val="90000"/>
              </a:lnSpc>
              <a:spcAft>
                <a:spcPct val="35000"/>
              </a:spcAft>
            </a:pPr>
            <a:r>
              <a:rPr lang="zh-CN" altLang="en-US" sz="7200">
                <a:solidFill>
                  <a:srgbClr val="CC3300"/>
                </a:solidFill>
                <a:latin typeface="华文琥珀" pitchFamily="2" charset="-122"/>
                <a:ea typeface="华文琥珀" pitchFamily="2" charset="-122"/>
              </a:rPr>
              <a:t>   生</a:t>
            </a:r>
          </a:p>
        </p:txBody>
      </p:sp>
      <p:sp>
        <p:nvSpPr>
          <p:cNvPr id="4101" name="Rectangle 7">
            <a:hlinkClick r:id="rId3" action="ppaction://hlinksldjump" highlightClick="1"/>
            <a:hlinkHover r:id="" action="ppaction://noaction" highlightClick="1"/>
          </p:cNvPr>
          <p:cNvSpPr>
            <a:spLocks noChangeArrowheads="1"/>
          </p:cNvSpPr>
          <p:nvPr/>
        </p:nvSpPr>
        <p:spPr bwMode="auto">
          <a:xfrm>
            <a:off x="3105150" y="2616200"/>
            <a:ext cx="2892425" cy="2811463"/>
          </a:xfrm>
          <a:prstGeom prst="rect">
            <a:avLst/>
          </a:prstGeom>
          <a:solidFill>
            <a:srgbClr val="FFFFFF"/>
          </a:solidFill>
          <a:ln w="25400">
            <a:solidFill>
              <a:srgbClr val="4F81BD"/>
            </a:solidFill>
            <a:miter lim="800000"/>
            <a:headEnd/>
            <a:tailEnd/>
          </a:ln>
        </p:spPr>
        <p:txBody>
          <a:bodyPr/>
          <a:lstStyle/>
          <a:p>
            <a:endParaRPr lang="zh-CN" altLang="en-US"/>
          </a:p>
        </p:txBody>
      </p:sp>
      <p:sp>
        <p:nvSpPr>
          <p:cNvPr id="4102" name="Rectangle 8">
            <a:hlinkClick r:id="rId3" action="ppaction://hlinksldjump" highlightClick="1"/>
            <a:hlinkHover r:id="" action="ppaction://noaction" highlightClick="1"/>
          </p:cNvPr>
          <p:cNvSpPr>
            <a:spLocks noChangeArrowheads="1"/>
          </p:cNvSpPr>
          <p:nvPr/>
        </p:nvSpPr>
        <p:spPr bwMode="auto">
          <a:xfrm>
            <a:off x="3105150" y="2928938"/>
            <a:ext cx="2892425" cy="281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010" tIns="80010" rIns="80010" bIns="80010"/>
          <a:lstStyle/>
          <a:p>
            <a:pPr eaLnBrk="0" hangingPunct="0">
              <a:lnSpc>
                <a:spcPct val="90000"/>
              </a:lnSpc>
              <a:spcAft>
                <a:spcPct val="35000"/>
              </a:spcAft>
            </a:pPr>
            <a:r>
              <a:rPr lang="zh-CN" altLang="en-US" sz="7200" dirty="0">
                <a:latin typeface="华文琥珀" pitchFamily="2" charset="-122"/>
                <a:ea typeface="华文琥珀" pitchFamily="2" charset="-122"/>
              </a:rPr>
              <a:t>   </a:t>
            </a:r>
            <a:r>
              <a:rPr lang="zh-CN" altLang="en-US" sz="7200" dirty="0">
                <a:solidFill>
                  <a:srgbClr val="CC0099"/>
                </a:solidFill>
                <a:latin typeface="华文琥珀" pitchFamily="2" charset="-122"/>
                <a:ea typeface="华文琥珀" pitchFamily="2" charset="-122"/>
              </a:rPr>
              <a:t>演</a:t>
            </a:r>
            <a:endParaRPr lang="en-US" sz="7200" dirty="0">
              <a:solidFill>
                <a:srgbClr val="CC0099"/>
              </a:solidFill>
              <a:latin typeface="华文琥珀" pitchFamily="2" charset="-122"/>
              <a:ea typeface="华文琥珀" pitchFamily="2" charset="-122"/>
            </a:endParaRPr>
          </a:p>
          <a:p>
            <a:pPr eaLnBrk="0" hangingPunct="0">
              <a:lnSpc>
                <a:spcPct val="90000"/>
              </a:lnSpc>
              <a:spcAft>
                <a:spcPct val="35000"/>
              </a:spcAft>
            </a:pPr>
            <a:r>
              <a:rPr lang="zh-CN" altLang="en-US" sz="7200" dirty="0">
                <a:solidFill>
                  <a:srgbClr val="CC0099"/>
                </a:solidFill>
                <a:latin typeface="华文琥珀" pitchFamily="2" charset="-122"/>
                <a:ea typeface="华文琥珀" pitchFamily="2" charset="-122"/>
              </a:rPr>
              <a:t>   化</a:t>
            </a:r>
          </a:p>
        </p:txBody>
      </p:sp>
      <p:sp>
        <p:nvSpPr>
          <p:cNvPr id="4103" name="Rectangle 9">
            <a:hlinkClick r:id="rId4" action="ppaction://hlinksldjump" highlightClick="1"/>
            <a:hlinkHover r:id="" action="ppaction://noaction" highlightClick="1"/>
          </p:cNvPr>
          <p:cNvSpPr>
            <a:spLocks noChangeArrowheads="1"/>
          </p:cNvSpPr>
          <p:nvPr/>
        </p:nvSpPr>
        <p:spPr bwMode="auto">
          <a:xfrm>
            <a:off x="5640388" y="3016250"/>
            <a:ext cx="2892425" cy="2770188"/>
          </a:xfrm>
          <a:prstGeom prst="rect">
            <a:avLst/>
          </a:prstGeom>
          <a:solidFill>
            <a:srgbClr val="FFFFFF"/>
          </a:solidFill>
          <a:ln w="25400">
            <a:solidFill>
              <a:srgbClr val="4F81BD"/>
            </a:solidFill>
            <a:miter lim="800000"/>
            <a:headEnd/>
            <a:tailEnd/>
          </a:ln>
        </p:spPr>
        <p:txBody>
          <a:bodyPr/>
          <a:lstStyle/>
          <a:p>
            <a:endParaRPr lang="zh-CN" altLang="en-US"/>
          </a:p>
        </p:txBody>
      </p:sp>
      <p:sp>
        <p:nvSpPr>
          <p:cNvPr id="4104" name="Rectangle 10">
            <a:hlinkClick r:id="rId4" action="ppaction://hlinksldjump" highlightClick="1"/>
            <a:hlinkHover r:id="" action="ppaction://noaction" highlightClick="1"/>
          </p:cNvPr>
          <p:cNvSpPr>
            <a:spLocks noChangeArrowheads="1"/>
          </p:cNvSpPr>
          <p:nvPr/>
        </p:nvSpPr>
        <p:spPr bwMode="auto">
          <a:xfrm>
            <a:off x="5640388" y="3230563"/>
            <a:ext cx="2892425" cy="277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010" tIns="80010" rIns="80010" bIns="80010"/>
          <a:lstStyle/>
          <a:p>
            <a:pPr eaLnBrk="0" hangingPunct="0">
              <a:lnSpc>
                <a:spcPct val="90000"/>
              </a:lnSpc>
              <a:spcAft>
                <a:spcPct val="35000"/>
              </a:spcAft>
            </a:pPr>
            <a:r>
              <a:rPr lang="zh-CN" altLang="en-US" sz="7200">
                <a:latin typeface="华文琥珀" pitchFamily="2" charset="-122"/>
                <a:ea typeface="华文琥珀" pitchFamily="2" charset="-122"/>
              </a:rPr>
              <a:t>   </a:t>
            </a:r>
            <a:r>
              <a:rPr lang="zh-CN" altLang="en-US" sz="7200">
                <a:solidFill>
                  <a:srgbClr val="669900"/>
                </a:solidFill>
                <a:latin typeface="华文琥珀" pitchFamily="2" charset="-122"/>
                <a:ea typeface="华文琥珀" pitchFamily="2" charset="-122"/>
              </a:rPr>
              <a:t>消</a:t>
            </a:r>
            <a:endParaRPr lang="en-US" sz="7200">
              <a:solidFill>
                <a:srgbClr val="669900"/>
              </a:solidFill>
              <a:latin typeface="华文琥珀" pitchFamily="2" charset="-122"/>
              <a:ea typeface="华文琥珀" pitchFamily="2" charset="-122"/>
            </a:endParaRPr>
          </a:p>
          <a:p>
            <a:pPr eaLnBrk="0" hangingPunct="0">
              <a:lnSpc>
                <a:spcPct val="90000"/>
              </a:lnSpc>
              <a:spcAft>
                <a:spcPct val="35000"/>
              </a:spcAft>
            </a:pPr>
            <a:r>
              <a:rPr lang="en-US" sz="7200">
                <a:solidFill>
                  <a:srgbClr val="669900"/>
                </a:solidFill>
                <a:latin typeface="华文琥珀" pitchFamily="2" charset="-122"/>
                <a:ea typeface="华文琥珀" pitchFamily="2" charset="-122"/>
              </a:rPr>
              <a:t>   </a:t>
            </a:r>
            <a:r>
              <a:rPr lang="zh-CN" altLang="en-US" sz="7200">
                <a:solidFill>
                  <a:srgbClr val="669900"/>
                </a:solidFill>
                <a:latin typeface="华文琥珀" pitchFamily="2" charset="-122"/>
                <a:ea typeface="华文琥珀" pitchFamily="2" charset="-122"/>
              </a:rPr>
              <a:t>亡</a:t>
            </a:r>
          </a:p>
        </p:txBody>
      </p:sp>
      <p:sp>
        <p:nvSpPr>
          <p:cNvPr id="4105" name="AutoShape 11"/>
          <p:cNvSpPr>
            <a:spLocks noChangeArrowheads="1"/>
          </p:cNvSpPr>
          <p:nvPr/>
        </p:nvSpPr>
        <p:spPr bwMode="auto">
          <a:xfrm>
            <a:off x="5614988" y="2571750"/>
            <a:ext cx="1463675" cy="801688"/>
          </a:xfrm>
          <a:prstGeom prst="rightArrow">
            <a:avLst>
              <a:gd name="adj1" fmla="val 50000"/>
              <a:gd name="adj2" fmla="val 31536"/>
            </a:avLst>
          </a:prstGeom>
          <a:solidFill>
            <a:srgbClr val="4F81BD"/>
          </a:solidFill>
          <a:ln w="25400">
            <a:solidFill>
              <a:srgbClr val="FFFFFF"/>
            </a:solidFill>
            <a:miter lim="800000"/>
            <a:headEnd/>
            <a:tailEnd/>
          </a:ln>
        </p:spPr>
        <p:txBody>
          <a:bodyPr/>
          <a:lstStyle/>
          <a:p>
            <a:endParaRPr lang="zh-CN" altLang="en-US"/>
          </a:p>
        </p:txBody>
      </p:sp>
      <p:sp>
        <p:nvSpPr>
          <p:cNvPr id="4106" name="AutoShape 11"/>
          <p:cNvSpPr>
            <a:spLocks noChangeArrowheads="1"/>
          </p:cNvSpPr>
          <p:nvPr/>
        </p:nvSpPr>
        <p:spPr bwMode="auto">
          <a:xfrm>
            <a:off x="3114675" y="2143125"/>
            <a:ext cx="1463675" cy="801688"/>
          </a:xfrm>
          <a:prstGeom prst="rightArrow">
            <a:avLst>
              <a:gd name="adj1" fmla="val 50000"/>
              <a:gd name="adj2" fmla="val 31536"/>
            </a:avLst>
          </a:prstGeom>
          <a:solidFill>
            <a:srgbClr val="4F81BD"/>
          </a:solidFill>
          <a:ln w="25400">
            <a:solidFill>
              <a:srgbClr val="FFFFFF"/>
            </a:solidFill>
            <a:miter lim="800000"/>
            <a:headEnd/>
            <a:tailEnd/>
          </a:ln>
        </p:spPr>
        <p:txBody>
          <a:bodyPr/>
          <a:lstStyle/>
          <a:p>
            <a:endParaRPr lang="zh-CN" altLang="en-US"/>
          </a:p>
        </p:txBody>
      </p:sp>
      <p:cxnSp>
        <p:nvCxnSpPr>
          <p:cNvPr id="4107" name="直接连接符 11"/>
          <p:cNvCxnSpPr>
            <a:cxnSpLocks noChangeShapeType="1"/>
          </p:cNvCxnSpPr>
          <p:nvPr/>
        </p:nvCxnSpPr>
        <p:spPr bwMode="auto">
          <a:xfrm rot="10800000" flipV="1">
            <a:off x="2214563" y="1285875"/>
            <a:ext cx="1357312" cy="928688"/>
          </a:xfrm>
          <a:prstGeom prst="line">
            <a:avLst/>
          </a:prstGeom>
          <a:noFill/>
          <a:ln w="9525">
            <a:solidFill>
              <a:srgbClr val="800000"/>
            </a:solidFill>
            <a:round/>
            <a:headEnd/>
            <a:tailEnd/>
          </a:ln>
          <a:extLst>
            <a:ext uri="{909E8E84-426E-40DD-AFC4-6F175D3DCCD1}">
              <a14:hiddenFill xmlns:a14="http://schemas.microsoft.com/office/drawing/2010/main" xmlns="">
                <a:noFill/>
              </a14:hiddenFill>
            </a:ext>
          </a:extLst>
        </p:spPr>
      </p:cxnSp>
      <p:cxnSp>
        <p:nvCxnSpPr>
          <p:cNvPr id="4108" name="直接连接符 13"/>
          <p:cNvCxnSpPr>
            <a:cxnSpLocks noChangeShapeType="1"/>
          </p:cNvCxnSpPr>
          <p:nvPr/>
        </p:nvCxnSpPr>
        <p:spPr bwMode="auto">
          <a:xfrm rot="16200000" flipH="1">
            <a:off x="3964781" y="1893094"/>
            <a:ext cx="1357313" cy="142875"/>
          </a:xfrm>
          <a:prstGeom prst="line">
            <a:avLst/>
          </a:prstGeom>
          <a:noFill/>
          <a:ln w="9525">
            <a:solidFill>
              <a:srgbClr val="800000"/>
            </a:solidFill>
            <a:round/>
            <a:headEnd/>
            <a:tailEnd/>
          </a:ln>
          <a:extLst>
            <a:ext uri="{909E8E84-426E-40DD-AFC4-6F175D3DCCD1}">
              <a14:hiddenFill xmlns:a14="http://schemas.microsoft.com/office/drawing/2010/main" xmlns="">
                <a:noFill/>
              </a14:hiddenFill>
            </a:ext>
          </a:extLst>
        </p:spPr>
      </p:cxnSp>
      <p:cxnSp>
        <p:nvCxnSpPr>
          <p:cNvPr id="4109" name="直接连接符 15"/>
          <p:cNvCxnSpPr>
            <a:cxnSpLocks noChangeShapeType="1"/>
          </p:cNvCxnSpPr>
          <p:nvPr/>
        </p:nvCxnSpPr>
        <p:spPr bwMode="auto">
          <a:xfrm>
            <a:off x="5500688" y="1214438"/>
            <a:ext cx="2000250" cy="1785937"/>
          </a:xfrm>
          <a:prstGeom prst="line">
            <a:avLst/>
          </a:prstGeom>
          <a:noFill/>
          <a:ln w="9525">
            <a:solidFill>
              <a:srgbClr val="C00000"/>
            </a:solidFill>
            <a:round/>
            <a:headEnd/>
            <a:tailEnd/>
          </a:ln>
          <a:extLst>
            <a:ext uri="{909E8E84-426E-40DD-AFC4-6F175D3DCCD1}">
              <a14:hiddenFill xmlns:a14="http://schemas.microsoft.com/office/drawing/2010/main" xmlns="">
                <a:noFill/>
              </a14:hiddenFill>
            </a:ext>
          </a:extLst>
        </p:spPr>
      </p:cxnSp>
      <p:sp>
        <p:nvSpPr>
          <p:cNvPr id="14" name="AutoShape 6">
            <a:hlinkClick r:id="" action="ppaction://hlinkshowjump?jump=firstslide" highlightClick="1"/>
          </p:cNvPr>
          <p:cNvSpPr>
            <a:spLocks noChangeArrowheads="1"/>
          </p:cNvSpPr>
          <p:nvPr/>
        </p:nvSpPr>
        <p:spPr bwMode="auto">
          <a:xfrm>
            <a:off x="8258175"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5" action="ppaction://hlinksldjump"/>
              </a:rPr>
              <a:t>返回目录</a:t>
            </a:r>
            <a:endParaRPr kumimoji="1" lang="zh-CN" altLang="en-US" sz="2400">
              <a:solidFill>
                <a:srgbClr val="010000"/>
              </a:solidFill>
              <a:latin typeface="Times New Roman" pitchFamily="18" charset="0"/>
            </a:endParaRPr>
          </a:p>
        </p:txBody>
      </p:sp>
      <p:sp>
        <p:nvSpPr>
          <p:cNvPr id="15" name="AutoShape 7">
            <a:hlinkClick r:id="" action="ppaction://hlinkshowjump?jump=nextslide" highlightClick="1"/>
          </p:cNvPr>
          <p:cNvSpPr>
            <a:spLocks noChangeArrowheads="1"/>
          </p:cNvSpPr>
          <p:nvPr/>
        </p:nvSpPr>
        <p:spPr bwMode="auto">
          <a:xfrm>
            <a:off x="7496175"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16" name="AutoShape 8">
            <a:hlinkClick r:id="" action="ppaction://hlinkshowjump?jump=previousslide" highlightClick="1"/>
          </p:cNvPr>
          <p:cNvSpPr>
            <a:spLocks noChangeArrowheads="1"/>
          </p:cNvSpPr>
          <p:nvPr/>
        </p:nvSpPr>
        <p:spPr bwMode="auto">
          <a:xfrm>
            <a:off x="6657975"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95288" y="404664"/>
            <a:ext cx="8353425" cy="409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altLang="en-US" sz="4400" b="1" dirty="0" smtClean="0">
                <a:latin typeface="+mn-ea"/>
                <a:ea typeface="+mn-ea"/>
              </a:rPr>
              <a:t>一</a:t>
            </a:r>
            <a:r>
              <a:rPr lang="zh-CN" altLang="en-US" sz="4400" b="1" dirty="0">
                <a:latin typeface="+mn-ea"/>
                <a:ea typeface="+mn-ea"/>
              </a:rPr>
              <a:t>、</a:t>
            </a:r>
            <a:r>
              <a:rPr lang="zh-CN" altLang="en-US" sz="4400" b="1" dirty="0" smtClean="0">
                <a:latin typeface="+mn-ea"/>
                <a:ea typeface="+mn-ea"/>
              </a:rPr>
              <a:t>星系的产生</a:t>
            </a:r>
            <a:endParaRPr lang="en-US" sz="4400" b="1" dirty="0" smtClean="0">
              <a:latin typeface="+mn-ea"/>
              <a:ea typeface="+mn-ea"/>
            </a:endParaRPr>
          </a:p>
          <a:p>
            <a:pPr eaLnBrk="1" hangingPunct="1">
              <a:defRPr/>
            </a:pPr>
            <a:r>
              <a:rPr lang="zh-CN" altLang="en-US" sz="4000" dirty="0" smtClean="0">
                <a:latin typeface="+mn-ea"/>
                <a:ea typeface="+mn-ea"/>
              </a:rPr>
              <a:t> </a:t>
            </a:r>
            <a:r>
              <a:rPr lang="en-US" altLang="zh-CN" sz="4000" b="1" dirty="0" smtClean="0">
                <a:latin typeface="+mn-ea"/>
                <a:ea typeface="+mn-ea"/>
              </a:rPr>
              <a:t>1</a:t>
            </a:r>
            <a:r>
              <a:rPr lang="zh-CN" altLang="en-US" sz="4000" b="1" dirty="0" smtClean="0">
                <a:latin typeface="+mn-ea"/>
                <a:ea typeface="+mn-ea"/>
              </a:rPr>
              <a:t> 星系的起源</a:t>
            </a:r>
            <a:endParaRPr lang="en-US" sz="4000" b="1" dirty="0" smtClean="0">
              <a:latin typeface="+mn-ea"/>
              <a:ea typeface="+mn-ea"/>
            </a:endParaRPr>
          </a:p>
          <a:p>
            <a:pPr eaLnBrk="1" hangingPunct="1">
              <a:lnSpc>
                <a:spcPct val="110000"/>
              </a:lnSpc>
              <a:defRPr/>
            </a:pPr>
            <a:r>
              <a:rPr lang="en-US" dirty="0" smtClean="0">
                <a:latin typeface="+mn-ea"/>
                <a:ea typeface="+mn-ea"/>
              </a:rPr>
              <a:t>        </a:t>
            </a:r>
            <a:r>
              <a:rPr lang="zh-CN" altLang="en-US" sz="3200" b="1" dirty="0" smtClean="0">
                <a:latin typeface="+mn-ea"/>
                <a:ea typeface="+mn-ea"/>
              </a:rPr>
              <a:t>理论物理学家劳伦斯</a:t>
            </a:r>
            <a:r>
              <a:rPr lang="en-US" altLang="zh-CN" sz="3200" b="1" dirty="0" smtClean="0">
                <a:latin typeface="+mn-ea"/>
                <a:ea typeface="+mn-ea"/>
              </a:rPr>
              <a:t>·</a:t>
            </a:r>
            <a:r>
              <a:rPr lang="zh-CN" altLang="en-US" sz="3200" b="1" dirty="0" smtClean="0">
                <a:latin typeface="+mn-ea"/>
                <a:ea typeface="+mn-ea"/>
              </a:rPr>
              <a:t>克劳斯教授说道：“星系是恒星最主要也是最大的集合，仅一个中等大小的星系，就可能包括</a:t>
            </a:r>
            <a:r>
              <a:rPr lang="en-US" altLang="zh-CN" sz="3200" b="1" dirty="0" smtClean="0">
                <a:latin typeface="+mn-ea"/>
                <a:ea typeface="+mn-ea"/>
              </a:rPr>
              <a:t>1000</a:t>
            </a:r>
            <a:r>
              <a:rPr lang="zh-CN" altLang="en-US" sz="3200" b="1" dirty="0" smtClean="0">
                <a:latin typeface="+mn-ea"/>
                <a:ea typeface="+mn-ea"/>
              </a:rPr>
              <a:t>亿颗恒星。可以说它们是恒星的摇篮，恒星在此诞生，也在此消亡。”</a:t>
            </a:r>
          </a:p>
        </p:txBody>
      </p:sp>
      <p:sp>
        <p:nvSpPr>
          <p:cNvPr id="5123" name="AutoShape 3">
            <a:hlinkClick r:id="rId2" action="ppaction://hlinksldjump"/>
          </p:cNvPr>
          <p:cNvSpPr>
            <a:spLocks noChangeArrowheads="1"/>
          </p:cNvSpPr>
          <p:nvPr/>
        </p:nvSpPr>
        <p:spPr bwMode="auto">
          <a:xfrm>
            <a:off x="8567738" y="0"/>
            <a:ext cx="576262" cy="569913"/>
          </a:xfrm>
          <a:prstGeom prst="actionButtonHome">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4" name="AutoShape 6">
            <a:hlinkClick r:id="" action="ppaction://hlinkshowjump?jump=firstslide" highlightClick="1"/>
          </p:cNvPr>
          <p:cNvSpPr>
            <a:spLocks noChangeArrowheads="1"/>
          </p:cNvSpPr>
          <p:nvPr/>
        </p:nvSpPr>
        <p:spPr bwMode="auto">
          <a:xfrm>
            <a:off x="8258175"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3" action="ppaction://hlinksldjump"/>
              </a:rPr>
              <a:t>返回目录</a:t>
            </a:r>
            <a:endParaRPr kumimoji="1" lang="zh-CN" altLang="en-US" sz="2400">
              <a:solidFill>
                <a:srgbClr val="010000"/>
              </a:solidFill>
              <a:latin typeface="Times New Roman" pitchFamily="18" charset="0"/>
            </a:endParaRPr>
          </a:p>
        </p:txBody>
      </p:sp>
      <p:sp>
        <p:nvSpPr>
          <p:cNvPr id="5" name="AutoShape 7">
            <a:hlinkClick r:id="" action="ppaction://hlinkshowjump?jump=nextslide" highlightClick="1"/>
          </p:cNvPr>
          <p:cNvSpPr>
            <a:spLocks noChangeArrowheads="1"/>
          </p:cNvSpPr>
          <p:nvPr/>
        </p:nvSpPr>
        <p:spPr bwMode="auto">
          <a:xfrm>
            <a:off x="7496175"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6" name="AutoShape 8">
            <a:hlinkClick r:id="" action="ppaction://hlinkshowjump?jump=previousslide" highlightClick="1"/>
          </p:cNvPr>
          <p:cNvSpPr>
            <a:spLocks noChangeArrowheads="1"/>
          </p:cNvSpPr>
          <p:nvPr/>
        </p:nvSpPr>
        <p:spPr bwMode="auto">
          <a:xfrm>
            <a:off x="6657975"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 calcmode="lin" valueType="num">
                                      <p:cBhvr additive="base">
                                        <p:cTn id="7" dur="500" fill="hold"/>
                                        <p:tgtEl>
                                          <p:spTgt spid="5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5122">
                                            <p:txEl>
                                              <p:pRg st="2" end="2"/>
                                            </p:txEl>
                                          </p:spTgt>
                                        </p:tgtEl>
                                        <p:attrNameLst>
                                          <p:attrName>style.visibility</p:attrName>
                                        </p:attrNameLst>
                                      </p:cBhvr>
                                      <p:to>
                                        <p:strVal val="visible"/>
                                      </p:to>
                                    </p:set>
                                    <p:animEffect transition="in" filter="wheel(1)">
                                      <p:cBhvr>
                                        <p:cTn id="13" dur="2000"/>
                                        <p:tgtEl>
                                          <p:spTgt spid="51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4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2275" y="114300"/>
            <a:ext cx="6022997" cy="630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5"/>
          <p:cNvSpPr txBox="1">
            <a:spLocks noChangeArrowheads="1"/>
          </p:cNvSpPr>
          <p:nvPr/>
        </p:nvSpPr>
        <p:spPr bwMode="auto">
          <a:xfrm>
            <a:off x="1014572" y="1317625"/>
            <a:ext cx="677108" cy="311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altLang="en-US" sz="3200" b="1" dirty="0" smtClean="0">
                <a:latin typeface="+mn-ea"/>
                <a:ea typeface="+mn-ea"/>
              </a:rPr>
              <a:t>仙女座星系</a:t>
            </a:r>
          </a:p>
        </p:txBody>
      </p:sp>
      <p:sp>
        <p:nvSpPr>
          <p:cNvPr id="4" name="AutoShape 6">
            <a:hlinkClick r:id="" action="ppaction://hlinkshowjump?jump=firstslide" highlightClick="1"/>
          </p:cNvPr>
          <p:cNvSpPr>
            <a:spLocks noChangeArrowheads="1"/>
          </p:cNvSpPr>
          <p:nvPr/>
        </p:nvSpPr>
        <p:spPr bwMode="auto">
          <a:xfrm>
            <a:off x="8258175"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3" action="ppaction://hlinksldjump"/>
              </a:rPr>
              <a:t>返回目录</a:t>
            </a:r>
            <a:endParaRPr kumimoji="1" lang="zh-CN" altLang="en-US" sz="2400">
              <a:solidFill>
                <a:srgbClr val="010000"/>
              </a:solidFill>
              <a:latin typeface="Times New Roman" pitchFamily="18" charset="0"/>
            </a:endParaRPr>
          </a:p>
        </p:txBody>
      </p:sp>
      <p:sp>
        <p:nvSpPr>
          <p:cNvPr id="5" name="AutoShape 7">
            <a:hlinkClick r:id="" action="ppaction://hlinkshowjump?jump=nextslide" highlightClick="1"/>
          </p:cNvPr>
          <p:cNvSpPr>
            <a:spLocks noChangeArrowheads="1"/>
          </p:cNvSpPr>
          <p:nvPr/>
        </p:nvSpPr>
        <p:spPr bwMode="auto">
          <a:xfrm>
            <a:off x="7496175"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6" name="AutoShape 8">
            <a:hlinkClick r:id="" action="ppaction://hlinkshowjump?jump=previousslide" highlightClick="1"/>
          </p:cNvPr>
          <p:cNvSpPr>
            <a:spLocks noChangeArrowheads="1"/>
          </p:cNvSpPr>
          <p:nvPr/>
        </p:nvSpPr>
        <p:spPr bwMode="auto">
          <a:xfrm>
            <a:off x="6657975"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302604" y="1844675"/>
            <a:ext cx="677108" cy="188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altLang="en-US" sz="3200" b="1" dirty="0" smtClean="0">
                <a:latin typeface="+mn-ea"/>
                <a:ea typeface="+mn-ea"/>
              </a:rPr>
              <a:t>银河系</a:t>
            </a:r>
          </a:p>
        </p:txBody>
      </p:sp>
      <p:pic>
        <p:nvPicPr>
          <p:cNvPr id="3" name="Picture 4" descr="00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14546" y="258763"/>
            <a:ext cx="5040312" cy="659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AutoShape 6">
            <a:hlinkClick r:id="" action="ppaction://hlinkshowjump?jump=firstslide" highlightClick="1"/>
          </p:cNvPr>
          <p:cNvSpPr>
            <a:spLocks noChangeArrowheads="1"/>
          </p:cNvSpPr>
          <p:nvPr/>
        </p:nvSpPr>
        <p:spPr bwMode="auto">
          <a:xfrm>
            <a:off x="8258175"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3" action="ppaction://hlinksldjump"/>
              </a:rPr>
              <a:t>返回目录</a:t>
            </a:r>
            <a:endParaRPr kumimoji="1" lang="zh-CN" altLang="en-US" sz="2400">
              <a:solidFill>
                <a:srgbClr val="010000"/>
              </a:solidFill>
              <a:latin typeface="Times New Roman" pitchFamily="18" charset="0"/>
            </a:endParaRPr>
          </a:p>
        </p:txBody>
      </p:sp>
      <p:sp>
        <p:nvSpPr>
          <p:cNvPr id="8" name="AutoShape 7">
            <a:hlinkClick r:id="" action="ppaction://hlinkshowjump?jump=nextslide" highlightClick="1"/>
          </p:cNvPr>
          <p:cNvSpPr>
            <a:spLocks noChangeArrowheads="1"/>
          </p:cNvSpPr>
          <p:nvPr/>
        </p:nvSpPr>
        <p:spPr bwMode="auto">
          <a:xfrm>
            <a:off x="7496175"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9" name="AutoShape 8">
            <a:hlinkClick r:id="" action="ppaction://hlinkshowjump?jump=previousslide" highlightClick="1"/>
          </p:cNvPr>
          <p:cNvSpPr>
            <a:spLocks noChangeArrowheads="1"/>
          </p:cNvSpPr>
          <p:nvPr/>
        </p:nvSpPr>
        <p:spPr bwMode="auto">
          <a:xfrm>
            <a:off x="6657975"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6875" y="188640"/>
            <a:ext cx="8353425" cy="659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lnSpc>
                <a:spcPct val="110000"/>
              </a:lnSpc>
              <a:defRPr/>
            </a:pPr>
            <a:r>
              <a:rPr lang="zh-CN" altLang="en-US" b="1" dirty="0" smtClean="0">
                <a:latin typeface="宋体" pitchFamily="2" charset="-122"/>
              </a:rPr>
              <a:t>        </a:t>
            </a:r>
            <a:r>
              <a:rPr lang="zh-CN" altLang="en-US" sz="3200" b="1" dirty="0" smtClean="0">
                <a:latin typeface="+mn-ea"/>
                <a:ea typeface="+mn-ea"/>
              </a:rPr>
              <a:t>银河系是太阳所属的一个庞大的恒星集团，约包括</a:t>
            </a:r>
            <a:r>
              <a:rPr lang="en-US" altLang="zh-CN" sz="3200" b="1" dirty="0" smtClean="0">
                <a:latin typeface="+mn-ea"/>
                <a:ea typeface="+mn-ea"/>
              </a:rPr>
              <a:t>2000</a:t>
            </a:r>
            <a:r>
              <a:rPr lang="zh-CN" altLang="en-US" sz="3200" b="1" dirty="0" smtClean="0">
                <a:latin typeface="+mn-ea"/>
                <a:ea typeface="+mn-ea"/>
              </a:rPr>
              <a:t>亿颗恒星，许多恒星周围都有行星系和卫星系，这种恒星集团叫星系。银河系中大部分恒星分布成扁平的盘状。盘的直径约为</a:t>
            </a:r>
            <a:r>
              <a:rPr lang="en-US" altLang="zh-CN" sz="3200" b="1" dirty="0" smtClean="0">
                <a:latin typeface="+mn-ea"/>
                <a:ea typeface="+mn-ea"/>
              </a:rPr>
              <a:t>10</a:t>
            </a:r>
            <a:r>
              <a:rPr lang="zh-CN" altLang="en-US" sz="3200" b="1" dirty="0" smtClean="0">
                <a:latin typeface="+mn-ea"/>
                <a:ea typeface="+mn-ea"/>
              </a:rPr>
              <a:t>万光年，中间部分厚度约为</a:t>
            </a:r>
            <a:r>
              <a:rPr lang="en-US" altLang="zh-CN" sz="3200" b="1" dirty="0" smtClean="0">
                <a:latin typeface="+mn-ea"/>
                <a:ea typeface="+mn-ea"/>
              </a:rPr>
              <a:t>6000</a:t>
            </a:r>
            <a:r>
              <a:rPr lang="zh-CN" altLang="en-US" sz="3200" b="1" dirty="0" smtClean="0">
                <a:latin typeface="+mn-ea"/>
                <a:ea typeface="+mn-ea"/>
              </a:rPr>
              <a:t>光年。盘的中心有一球状隆起，称为银核。盘的外部由四条旋臂构成。太阳位于其中一条旋臂上，距离银心约</a:t>
            </a:r>
            <a:r>
              <a:rPr lang="en-US" altLang="zh-CN" sz="3200" b="1" dirty="0" smtClean="0">
                <a:latin typeface="+mn-ea"/>
                <a:ea typeface="+mn-ea"/>
              </a:rPr>
              <a:t>2.8</a:t>
            </a:r>
            <a:r>
              <a:rPr lang="zh-CN" altLang="en-US" sz="3200" b="1" dirty="0" smtClean="0">
                <a:latin typeface="+mn-ea"/>
                <a:ea typeface="+mn-ea"/>
              </a:rPr>
              <a:t>万光年。银盘上下有球状的延展区，其中恒星分布较稀疏，称为银晕。晕的总质量约占整体的</a:t>
            </a:r>
            <a:r>
              <a:rPr lang="en-US" altLang="zh-CN" sz="3200" b="1" dirty="0" smtClean="0">
                <a:latin typeface="+mn-ea"/>
                <a:ea typeface="+mn-ea"/>
              </a:rPr>
              <a:t>10%</a:t>
            </a:r>
            <a:r>
              <a:rPr lang="zh-CN" altLang="en-US" sz="3200" b="1" dirty="0" smtClean="0">
                <a:latin typeface="+mn-ea"/>
                <a:ea typeface="+mn-ea"/>
              </a:rPr>
              <a:t>，直径约为</a:t>
            </a:r>
            <a:r>
              <a:rPr lang="en-US" altLang="zh-CN" sz="3200" b="1" dirty="0" smtClean="0">
                <a:latin typeface="+mn-ea"/>
                <a:ea typeface="+mn-ea"/>
              </a:rPr>
              <a:t>9.8</a:t>
            </a:r>
            <a:r>
              <a:rPr lang="zh-CN" altLang="en-US" sz="3200" b="1" dirty="0" smtClean="0">
                <a:latin typeface="+mn-ea"/>
                <a:ea typeface="+mn-ea"/>
              </a:rPr>
              <a:t>万光年。我们的太阳，就其光度，质量和位置讲，都只是银河系中一个极普通的成员。</a:t>
            </a:r>
          </a:p>
        </p:txBody>
      </p:sp>
      <p:sp>
        <p:nvSpPr>
          <p:cNvPr id="3" name="AutoShape 6">
            <a:hlinkClick r:id="" action="ppaction://hlinkshowjump?jump=firstslide" highlightClick="1"/>
          </p:cNvPr>
          <p:cNvSpPr>
            <a:spLocks noChangeArrowheads="1"/>
          </p:cNvSpPr>
          <p:nvPr/>
        </p:nvSpPr>
        <p:spPr bwMode="auto">
          <a:xfrm>
            <a:off x="8258175"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2" action="ppaction://hlinksldjump"/>
              </a:rPr>
              <a:t>返回目录</a:t>
            </a:r>
            <a:endParaRPr kumimoji="1" lang="zh-CN" altLang="en-US" sz="2400">
              <a:solidFill>
                <a:srgbClr val="010000"/>
              </a:solidFill>
              <a:latin typeface="Times New Roman" pitchFamily="18" charset="0"/>
            </a:endParaRPr>
          </a:p>
        </p:txBody>
      </p:sp>
      <p:sp>
        <p:nvSpPr>
          <p:cNvPr id="4" name="AutoShape 7">
            <a:hlinkClick r:id="" action="ppaction://hlinkshowjump?jump=nextslide" highlightClick="1"/>
          </p:cNvPr>
          <p:cNvSpPr>
            <a:spLocks noChangeArrowheads="1"/>
          </p:cNvSpPr>
          <p:nvPr/>
        </p:nvSpPr>
        <p:spPr bwMode="auto">
          <a:xfrm>
            <a:off x="7496175"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5" name="AutoShape 8">
            <a:hlinkClick r:id="" action="ppaction://hlinkshowjump?jump=previousslide" highlightClick="1"/>
          </p:cNvPr>
          <p:cNvSpPr>
            <a:spLocks noChangeArrowheads="1"/>
          </p:cNvSpPr>
          <p:nvPr/>
        </p:nvSpPr>
        <p:spPr bwMode="auto">
          <a:xfrm>
            <a:off x="6657975"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92d5712a25b042579b0ba973be42f5c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20" y="428604"/>
            <a:ext cx="8640763" cy="548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4"/>
          <p:cNvSpPr txBox="1">
            <a:spLocks noChangeArrowheads="1"/>
          </p:cNvSpPr>
          <p:nvPr/>
        </p:nvSpPr>
        <p:spPr bwMode="auto">
          <a:xfrm>
            <a:off x="2799184" y="5733256"/>
            <a:ext cx="3429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altLang="en-US" sz="3200" b="1" dirty="0" smtClean="0">
                <a:latin typeface="+mn-ea"/>
                <a:ea typeface="+mn-ea"/>
              </a:rPr>
              <a:t>麒麟座玫瑰星云</a:t>
            </a:r>
          </a:p>
        </p:txBody>
      </p:sp>
      <p:sp>
        <p:nvSpPr>
          <p:cNvPr id="7" name="AutoShape 6">
            <a:hlinkClick r:id="" action="ppaction://hlinkshowjump?jump=firstslide" highlightClick="1"/>
          </p:cNvPr>
          <p:cNvSpPr>
            <a:spLocks noChangeArrowheads="1"/>
          </p:cNvSpPr>
          <p:nvPr/>
        </p:nvSpPr>
        <p:spPr bwMode="auto">
          <a:xfrm>
            <a:off x="8048644"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3" action="ppaction://hlinksldjump"/>
              </a:rPr>
              <a:t>返回目录</a:t>
            </a:r>
            <a:endParaRPr kumimoji="1" lang="zh-CN" altLang="en-US" sz="2400">
              <a:solidFill>
                <a:srgbClr val="010000"/>
              </a:solidFill>
              <a:latin typeface="Times New Roman" pitchFamily="18" charset="0"/>
            </a:endParaRPr>
          </a:p>
        </p:txBody>
      </p:sp>
      <p:sp>
        <p:nvSpPr>
          <p:cNvPr id="8" name="AutoShape 7">
            <a:hlinkClick r:id="" action="ppaction://hlinkshowjump?jump=nextslide" highlightClick="1"/>
          </p:cNvPr>
          <p:cNvSpPr>
            <a:spLocks noChangeArrowheads="1"/>
          </p:cNvSpPr>
          <p:nvPr/>
        </p:nvSpPr>
        <p:spPr bwMode="auto">
          <a:xfrm>
            <a:off x="7286644"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9" name="AutoShape 8">
            <a:hlinkClick r:id="" action="ppaction://hlinkshowjump?jump=previousslide" highlightClick="1"/>
          </p:cNvPr>
          <p:cNvSpPr>
            <a:spLocks noChangeArrowheads="1"/>
          </p:cNvSpPr>
          <p:nvPr/>
        </p:nvSpPr>
        <p:spPr bwMode="auto">
          <a:xfrm>
            <a:off x="6448444"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8496034846efcb1f818c89e457a1f9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313" y="265113"/>
            <a:ext cx="8253412" cy="553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auto">
          <a:xfrm>
            <a:off x="3291508" y="5803900"/>
            <a:ext cx="236061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zh-CN" altLang="en-US" sz="3200" b="1" dirty="0" smtClean="0">
                <a:latin typeface="+mn-ea"/>
                <a:ea typeface="+mn-ea"/>
              </a:rPr>
              <a:t>马头星云</a:t>
            </a:r>
          </a:p>
        </p:txBody>
      </p:sp>
      <p:sp>
        <p:nvSpPr>
          <p:cNvPr id="4" name="AutoShape 6">
            <a:hlinkClick r:id="" action="ppaction://hlinkshowjump?jump=firstslide" highlightClick="1"/>
          </p:cNvPr>
          <p:cNvSpPr>
            <a:spLocks noChangeArrowheads="1"/>
          </p:cNvSpPr>
          <p:nvPr/>
        </p:nvSpPr>
        <p:spPr bwMode="auto">
          <a:xfrm>
            <a:off x="8258175" y="6629400"/>
            <a:ext cx="885825"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solidFill>
                  <a:srgbClr val="010000"/>
                </a:solidFill>
                <a:latin typeface="Times New Roman" pitchFamily="18" charset="0"/>
                <a:hlinkClick r:id="rId3" action="ppaction://hlinksldjump"/>
              </a:rPr>
              <a:t>返回目录</a:t>
            </a:r>
            <a:endParaRPr kumimoji="1" lang="zh-CN" altLang="en-US" sz="2400">
              <a:solidFill>
                <a:srgbClr val="010000"/>
              </a:solidFill>
              <a:latin typeface="Times New Roman" pitchFamily="18" charset="0"/>
            </a:endParaRPr>
          </a:p>
        </p:txBody>
      </p:sp>
      <p:sp>
        <p:nvSpPr>
          <p:cNvPr id="5" name="AutoShape 7">
            <a:hlinkClick r:id="" action="ppaction://hlinkshowjump?jump=nextslide" highlightClick="1"/>
          </p:cNvPr>
          <p:cNvSpPr>
            <a:spLocks noChangeArrowheads="1"/>
          </p:cNvSpPr>
          <p:nvPr/>
        </p:nvSpPr>
        <p:spPr bwMode="auto">
          <a:xfrm>
            <a:off x="7496175" y="6629400"/>
            <a:ext cx="685800" cy="228600"/>
          </a:xfrm>
          <a:prstGeom prst="actionButtonBlank">
            <a:avLst/>
          </a:prstGeom>
          <a:solidFill>
            <a:schemeClr val="accent1"/>
          </a:solidFill>
          <a:ln w="12700" cap="sq">
            <a:solidFill>
              <a:schemeClr val="tx1"/>
            </a:solidFill>
            <a:miter lim="800000"/>
            <a:headEnd type="none" w="sm" len="sm"/>
            <a:tailEnd type="none" w="sm" len="sm"/>
          </a:ln>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下一页</a:t>
            </a:r>
            <a:endParaRPr kumimoji="1" lang="zh-CN" altLang="en-US" sz="2400">
              <a:latin typeface="Times New Roman" pitchFamily="18" charset="0"/>
            </a:endParaRPr>
          </a:p>
        </p:txBody>
      </p:sp>
      <p:sp>
        <p:nvSpPr>
          <p:cNvPr id="6" name="AutoShape 8">
            <a:hlinkClick r:id="" action="ppaction://hlinkshowjump?jump=previousslide" highlightClick="1"/>
          </p:cNvPr>
          <p:cNvSpPr>
            <a:spLocks noChangeArrowheads="1"/>
          </p:cNvSpPr>
          <p:nvPr/>
        </p:nvSpPr>
        <p:spPr bwMode="auto">
          <a:xfrm>
            <a:off x="6657975" y="6629400"/>
            <a:ext cx="762000" cy="228600"/>
          </a:xfrm>
          <a:prstGeom prst="actionButtonBlank">
            <a:avLst/>
          </a:prstGeom>
          <a:solidFill>
            <a:schemeClr val="accent1"/>
          </a:solidFill>
          <a:ln w="12700" cap="sq">
            <a:solidFill>
              <a:schemeClr val="tx1"/>
            </a:solidFill>
            <a:miter lim="800000"/>
            <a:headEnd type="none" w="sm" len="sm"/>
            <a:tailEnd type="none" w="sm" len="sm"/>
          </a:ln>
        </p:spPr>
        <p:txBody>
          <a:bodyPr wrap="none" lIns="0" tIns="0" rIns="0" bIns="0"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400">
                <a:latin typeface="Times New Roman" pitchFamily="18" charset="0"/>
              </a:rPr>
              <a:t>上一页</a:t>
            </a:r>
            <a:endParaRPr kumimoji="1" lang="zh-CN" altLang="en-US" sz="240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216</TotalTime>
  <Pages>0</Pages>
  <Words>2254</Words>
  <Characters>0</Characters>
  <Application>Microsoft Office PowerPoint</Application>
  <DocSecurity>0</DocSecurity>
  <PresentationFormat>全屏显示(4:3)</PresentationFormat>
  <Lines>0</Lines>
  <Paragraphs>139</Paragraphs>
  <Slides>27</Slides>
  <Notes>0</Notes>
  <HiddenSlides>0</HiddenSlides>
  <MMClips>3</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默认设计模板</vt:lpstr>
      <vt:lpstr>幻灯片 1</vt:lpstr>
      <vt:lpstr>幻灯片 2</vt:lpstr>
      <vt:lpstr>星系的产生与消亡</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win7</cp:lastModifiedBy>
  <cp:revision>29</cp:revision>
  <dcterms:created xsi:type="dcterms:W3CDTF">2012-06-06T01:30:27Z</dcterms:created>
  <dcterms:modified xsi:type="dcterms:W3CDTF">2014-04-01T02:44:53Z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2052-9.1.0.4489</vt:lpwstr>
  </property>
</Properties>
</file>